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75" r:id="rId39"/>
    <p:sldId id="276" r:id="rId40"/>
    <p:sldId id="277" r:id="rId41"/>
    <p:sldId id="278" r:id="rId42"/>
    <p:sldId id="279" r:id="rId43"/>
    <p:sldId id="299" r:id="rId4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2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90D0F-80EA-4D01-89A8-E270E4035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870F073-8132-46A3-BD2C-E46BA914E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C1EF9B3-F43C-44FD-BF3E-857E095A5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16AF-F0B3-4D37-9175-E79B3AC1F357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4CFE1B-068D-49DD-82D9-129ED3DF0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1C08238-130D-4381-9A75-13702F21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767-DB04-4CDD-8F69-CFE84BB504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769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EE80B8-14AC-4C5A-B11F-95E82FED9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A32473A-20F7-436A-97D5-DA40E1DDB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937E2F-617D-4AE4-9BE8-51F5071D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16AF-F0B3-4D37-9175-E79B3AC1F357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232D6B7-D59F-4DB1-AAF8-A900A2AC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C32FF76-DE1B-4E2F-B960-34DC3E0AD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767-DB04-4CDD-8F69-CFE84BB504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200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F104776-3641-45A4-A5D6-C3DD61B813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12F217B-AAB2-4E35-A082-72C61158A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6C27173-5301-4BAB-BDB9-DBA13FED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16AF-F0B3-4D37-9175-E79B3AC1F357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B58FA73-4F18-441E-8B78-33F9A882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01C5C6-E4A9-49D1-A35E-F77DE803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767-DB04-4CDD-8F69-CFE84BB504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37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A8AD60-C069-4349-998B-5947F1B24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1B05D96-575E-41DF-AAE2-53441B1B9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31139B1-5D3F-4D51-A4D1-E38999194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16AF-F0B3-4D37-9175-E79B3AC1F357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7C7C7E3-7F33-4EB2-99F0-5424569A3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7A7764B-BA6C-41F9-9487-A2C3DC87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767-DB04-4CDD-8F69-CFE84BB504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430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62F5E5-1D00-4EDA-B185-76FD4F9D6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26D28B-E177-4F0E-8107-5C7321CB0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F3E92E-C40C-4763-8602-5949CC184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16AF-F0B3-4D37-9175-E79B3AC1F357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B38691F-7F93-46C1-9931-97A11E9D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BF68D46-516D-4312-AB7A-C209ABC8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767-DB04-4CDD-8F69-CFE84BB504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320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D0C003-B91F-4EE5-ADA3-8F3DAF2B5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58CC84-F01F-4BF6-A6EC-F15413308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0BF5804-9FF8-4AB5-B7F9-2DD98A178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9663A3B-DF2E-441C-951D-05439FECE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16AF-F0B3-4D37-9175-E79B3AC1F357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FAEC154-D321-4D9A-9B9B-A6AB607F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D56365C-EDE6-47B8-9FC7-C5CAD0E0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767-DB04-4CDD-8F69-CFE84BB504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703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754428-813F-4584-B32C-ADEDEDA6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00437EE-E194-47AB-B2EA-5C44E7DD7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7248B86-9E2E-48B8-A959-3A8B1C9DA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28C2AE1-DE93-41D7-8A0E-C54BF29AB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0ED570C-959A-4E4C-97D2-55B65C21F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B10A6F0-3BE1-40AF-A73A-5B18A0712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16AF-F0B3-4D37-9175-E79B3AC1F357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BF4FA9D-0AC0-49D9-AC1E-E315AEAE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F0A160C-C151-481E-9AF6-F7D56471C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767-DB04-4CDD-8F69-CFE84BB504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917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6E9855-17FA-45A6-8497-DFDC80E3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0CC12CA-4223-4A0E-8E0F-3D67EC3E0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16AF-F0B3-4D37-9175-E79B3AC1F357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452BD25-EE29-4F21-8A44-1B898E23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B8F5FF9-F25C-41CD-8F0F-DA2827AC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767-DB04-4CDD-8F69-CFE84BB504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721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613E96A-BE02-45FD-B5DD-6F35C7CE5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16AF-F0B3-4D37-9175-E79B3AC1F357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26D2C69-382A-45FC-8697-62BC501F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912B95F-151C-4680-ACA1-F02BB98B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767-DB04-4CDD-8F69-CFE84BB504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009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DD3BF2-B5A4-4ADE-B2CB-8BE60F9F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5ABC3B-4D76-4E85-B8AD-605EA39A5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C7FFB6F-1830-4A06-98BA-99986D74C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9266570-9398-47D7-BE86-E67FE5C9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16AF-F0B3-4D37-9175-E79B3AC1F357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82017FD-D410-42E2-B244-12091F3D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785FACF-99A8-4705-B0D5-9E7EDBCB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767-DB04-4CDD-8F69-CFE84BB504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046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20E74D-6A15-4AFF-90BF-BF5D830BF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FA1AD5A-6B04-4C68-B6A2-E7C021DC26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AA9D34A-6599-4293-B990-D97D23E84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9458BA7-3BE0-478F-8B17-4F0B0702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16AF-F0B3-4D37-9175-E79B3AC1F357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788D3F4-90BA-44EA-8176-2499D870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C89157B-A849-4D8A-AF5D-FEBA9B9C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6767-DB04-4CDD-8F69-CFE84BB504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081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9FE5CDE3-BBEE-4C07-8905-434EE5E28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A229F92-9DC7-4E98-ACA0-6133E6C2E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D11DEDC-630C-4966-8F2F-590891DFD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616AF-F0B3-4D37-9175-E79B3AC1F357}" type="datetimeFigureOut">
              <a:rPr lang="hr-HR" smtClean="0"/>
              <a:t>24.4.2020.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E3B08C2-8D8E-4E6C-AA90-A3AD74F52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D87B22F-5547-48DD-9F8D-DA79E5AE4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6767-DB04-4CDD-8F69-CFE84BB504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264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ent help teach kid | Premium Vector">
            <a:extLst>
              <a:ext uri="{FF2B5EF4-FFF2-40B4-BE49-F238E27FC236}">
                <a16:creationId xmlns:a16="http://schemas.microsoft.com/office/drawing/2014/main" id="{F1691CD8-3CF8-42D1-8728-87BD834F1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8" r="16772"/>
          <a:stretch/>
        </p:blipFill>
        <p:spPr bwMode="auto">
          <a:xfrm>
            <a:off x="9321553" y="3622718"/>
            <a:ext cx="2766504" cy="306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214F402-DA3C-4EEC-A900-DD0685963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021" y="1407036"/>
            <a:ext cx="9144000" cy="2387600"/>
          </a:xfrm>
        </p:spPr>
        <p:txBody>
          <a:bodyPr/>
          <a:lstStyle/>
          <a:p>
            <a:r>
              <a:rPr lang="hr-HR" dirty="0"/>
              <a:t>EVALUACIJA NASTAVE NA DALJINU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43F3732-379F-4DAE-9787-BB54D6C98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021" y="3763530"/>
            <a:ext cx="9144000" cy="985899"/>
          </a:xfrm>
        </p:spPr>
        <p:txBody>
          <a:bodyPr/>
          <a:lstStyle/>
          <a:p>
            <a:r>
              <a:rPr lang="hr-HR" dirty="0"/>
              <a:t>REZULTATI ANKETE PROVEDENE MEĐU RODITELJIMA UČENIKA OSNOVNE ŠKOLE ŽITNJAK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10849F0-4044-4E1E-9EBF-5BD1BF94A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3" y="44389"/>
            <a:ext cx="2097719" cy="2159417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29263927-7723-4FFA-B094-8243C7909B96}"/>
              </a:ext>
            </a:extLst>
          </p:cNvPr>
          <p:cNvSpPr txBox="1"/>
          <p:nvPr/>
        </p:nvSpPr>
        <p:spPr>
          <a:xfrm>
            <a:off x="8119739" y="167878"/>
            <a:ext cx="396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400" b="1" dirty="0"/>
              <a:t>OSNOVNA ŠKOLA ŽITNJAK</a:t>
            </a:r>
          </a:p>
          <a:p>
            <a:pPr algn="r"/>
            <a:r>
              <a:rPr lang="hr-HR" sz="2400" i="1" dirty="0"/>
              <a:t>STRUČNA RAZVOJNA SLUŽBA  </a:t>
            </a:r>
          </a:p>
        </p:txBody>
      </p:sp>
    </p:spTree>
    <p:extLst>
      <p:ext uri="{BB962C8B-B14F-4D97-AF65-F5344CB8AC3E}">
        <p14:creationId xmlns:p14="http://schemas.microsoft.com/office/powerpoint/2010/main" val="2251781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4B72E6-E042-498A-BBB4-5206440F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Zahtjevi učitelja prema mojem djetetu traže angažman roditelja.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8B1DBEA-F146-4CE5-B423-FADB685CE64F}"/>
              </a:ext>
            </a:extLst>
          </p:cNvPr>
          <p:cNvSpPr txBox="1"/>
          <p:nvPr/>
        </p:nvSpPr>
        <p:spPr>
          <a:xfrm>
            <a:off x="561107" y="5631409"/>
            <a:ext cx="39173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1 – UOPĆE SE NE SLAŽEM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A70577A-1823-4047-88CB-B0E71EE2D10A}"/>
              </a:ext>
            </a:extLst>
          </p:cNvPr>
          <p:cNvSpPr txBox="1"/>
          <p:nvPr/>
        </p:nvSpPr>
        <p:spPr>
          <a:xfrm>
            <a:off x="7713521" y="5631409"/>
            <a:ext cx="4097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5 – U POTPUNOSTI SE SLAŽEM</a:t>
            </a:r>
          </a:p>
        </p:txBody>
      </p:sp>
      <p:pic>
        <p:nvPicPr>
          <p:cNvPr id="9218" name="Picture 2" descr="Forms response chart. Question title: Zahtjevi učitelja prema mojem djetetu traže angažman roditelja.. Number of responses: 142 responses.">
            <a:extLst>
              <a:ext uri="{FF2B5EF4-FFF2-40B4-BE49-F238E27FC236}">
                <a16:creationId xmlns:a16="http://schemas.microsoft.com/office/drawing/2014/main" id="{5EA751FA-538E-4E99-9FC1-2419DCF33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22764" b="13772"/>
          <a:stretch/>
        </p:blipFill>
        <p:spPr bwMode="auto">
          <a:xfrm>
            <a:off x="249382" y="1839191"/>
            <a:ext cx="11485418" cy="367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814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48B51C-2F12-4233-A1D8-E68835B15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Upute učitelja uvijek su  jasne.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5481771-A769-44D1-AB57-5EC7441F4E40}"/>
              </a:ext>
            </a:extLst>
          </p:cNvPr>
          <p:cNvSpPr txBox="1"/>
          <p:nvPr/>
        </p:nvSpPr>
        <p:spPr>
          <a:xfrm>
            <a:off x="561107" y="5631409"/>
            <a:ext cx="39173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1 – UOPĆE SE NE SLAŽEM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501DA9B-B1D3-4C06-9C0D-0A41BDF78CC0}"/>
              </a:ext>
            </a:extLst>
          </p:cNvPr>
          <p:cNvSpPr txBox="1"/>
          <p:nvPr/>
        </p:nvSpPr>
        <p:spPr>
          <a:xfrm>
            <a:off x="7713521" y="5631409"/>
            <a:ext cx="4097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5 – U POTPUNOSTI SE SLAŽEM</a:t>
            </a:r>
          </a:p>
        </p:txBody>
      </p:sp>
      <p:pic>
        <p:nvPicPr>
          <p:cNvPr id="10242" name="Picture 2" descr="Forms response chart. Question title: Upute učitelja uvijek su  jasne.. Number of responses: 142 responses.">
            <a:extLst>
              <a:ext uri="{FF2B5EF4-FFF2-40B4-BE49-F238E27FC236}">
                <a16:creationId xmlns:a16="http://schemas.microsoft.com/office/drawing/2014/main" id="{18717B0D-DF62-4B20-B939-1D795EC89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t="21688" b="14310"/>
          <a:stretch/>
        </p:blipFill>
        <p:spPr bwMode="auto">
          <a:xfrm>
            <a:off x="180107" y="1776845"/>
            <a:ext cx="11630894" cy="370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2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8B918A-2388-422D-8037-EA0F2182F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Povratne informacije učitelja redovite su i brze.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E7C33B9-AB28-4E58-A3C9-B8F7C9CD2A3D}"/>
              </a:ext>
            </a:extLst>
          </p:cNvPr>
          <p:cNvSpPr txBox="1"/>
          <p:nvPr/>
        </p:nvSpPr>
        <p:spPr>
          <a:xfrm>
            <a:off x="561107" y="5631409"/>
            <a:ext cx="39173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1 – UOPĆE SE NE SLAŽEM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5A2A85A-5C1F-4203-9CB3-06560D425FB9}"/>
              </a:ext>
            </a:extLst>
          </p:cNvPr>
          <p:cNvSpPr txBox="1"/>
          <p:nvPr/>
        </p:nvSpPr>
        <p:spPr>
          <a:xfrm>
            <a:off x="7713521" y="5631409"/>
            <a:ext cx="4097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5 – U POTPUNOSTI SE SLAŽEM</a:t>
            </a:r>
          </a:p>
        </p:txBody>
      </p:sp>
      <p:pic>
        <p:nvPicPr>
          <p:cNvPr id="11266" name="Picture 2" descr="Forms response chart. Question title: Povratne informacije učitelja redovite su i brze. . Number of responses: 142 responses.">
            <a:extLst>
              <a:ext uri="{FF2B5EF4-FFF2-40B4-BE49-F238E27FC236}">
                <a16:creationId xmlns:a16="http://schemas.microsoft.com/office/drawing/2014/main" id="{07A9E088-25CC-441A-99F8-ABDBCDC19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t="22225" b="11987"/>
          <a:stretch/>
        </p:blipFill>
        <p:spPr bwMode="auto">
          <a:xfrm>
            <a:off x="380999" y="1818409"/>
            <a:ext cx="11630894" cy="38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759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93860C-D475-49E5-87A3-84D3A5408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Povratne informacije učitelja učeniku su motivirajuće.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35155EF-60BC-421D-A2E3-339169103F0D}"/>
              </a:ext>
            </a:extLst>
          </p:cNvPr>
          <p:cNvSpPr txBox="1"/>
          <p:nvPr/>
        </p:nvSpPr>
        <p:spPr>
          <a:xfrm>
            <a:off x="561107" y="5631409"/>
            <a:ext cx="39173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1 – UOPĆE SE NE SLAŽEM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6943607-8398-4437-9AC4-752358DE8E99}"/>
              </a:ext>
            </a:extLst>
          </p:cNvPr>
          <p:cNvSpPr txBox="1"/>
          <p:nvPr/>
        </p:nvSpPr>
        <p:spPr>
          <a:xfrm>
            <a:off x="7713521" y="5631409"/>
            <a:ext cx="4097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5 – U POTPUNOSTI SE SLAŽEM</a:t>
            </a:r>
          </a:p>
        </p:txBody>
      </p:sp>
      <p:pic>
        <p:nvPicPr>
          <p:cNvPr id="12290" name="Picture 2" descr="Forms response chart. Question title: Povratne informacije učitelja učeniku su motivirajuće.. Number of responses: 142 responses.">
            <a:extLst>
              <a:ext uri="{FF2B5EF4-FFF2-40B4-BE49-F238E27FC236}">
                <a16:creationId xmlns:a16="http://schemas.microsoft.com/office/drawing/2014/main" id="{95B13861-735C-4604-AF3E-2A723E15A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t="22405" b="14310"/>
          <a:stretch/>
        </p:blipFill>
        <p:spPr bwMode="auto">
          <a:xfrm>
            <a:off x="180108" y="1690688"/>
            <a:ext cx="11630893" cy="366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72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12B1FF-86C4-4704-82C2-09F71F1AF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Učitelj prilagođava zadatke individualnim sposobnostima mojeg djeteta.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D97A64C-945E-42DC-8E37-157834C4F3B5}"/>
              </a:ext>
            </a:extLst>
          </p:cNvPr>
          <p:cNvSpPr txBox="1"/>
          <p:nvPr/>
        </p:nvSpPr>
        <p:spPr>
          <a:xfrm>
            <a:off x="561107" y="5631409"/>
            <a:ext cx="39173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1 – UOPĆE SE NE SLAŽEM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753D001-04BF-49F4-83B3-7A1E5982D5BB}"/>
              </a:ext>
            </a:extLst>
          </p:cNvPr>
          <p:cNvSpPr txBox="1"/>
          <p:nvPr/>
        </p:nvSpPr>
        <p:spPr>
          <a:xfrm>
            <a:off x="7713521" y="5631409"/>
            <a:ext cx="4097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5 – U POTPUNOSTI SE SLAŽEM</a:t>
            </a:r>
          </a:p>
        </p:txBody>
      </p:sp>
      <p:pic>
        <p:nvPicPr>
          <p:cNvPr id="13314" name="Picture 2" descr="Forms response chart. Question title: Učitelj prilagođava zadatke individualnim sposobnostima mojeg djeteta.. Number of responses: 142 responses.">
            <a:extLst>
              <a:ext uri="{FF2B5EF4-FFF2-40B4-BE49-F238E27FC236}">
                <a16:creationId xmlns:a16="http://schemas.microsoft.com/office/drawing/2014/main" id="{D0317901-05D6-4ED4-A8BD-89664917B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t="20022" b="14310"/>
          <a:stretch/>
        </p:blipFill>
        <p:spPr bwMode="auto">
          <a:xfrm>
            <a:off x="180107" y="1617952"/>
            <a:ext cx="11630894" cy="380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961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AE9143-BDDF-4F71-AF74-8B84CF32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Poznajem sve nastavne sadržaje i lako mogu pomoći djetetu. </a:t>
            </a:r>
            <a:endParaRPr lang="hr-HR" sz="40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9D7DEA6-F379-4925-A6C4-5CFC54EA7BAF}"/>
              </a:ext>
            </a:extLst>
          </p:cNvPr>
          <p:cNvSpPr txBox="1"/>
          <p:nvPr/>
        </p:nvSpPr>
        <p:spPr>
          <a:xfrm>
            <a:off x="561107" y="5631409"/>
            <a:ext cx="39173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1 – UOPĆE SE NE SLAŽEM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A0D85FE-7F61-4D5F-8A43-6809399A954F}"/>
              </a:ext>
            </a:extLst>
          </p:cNvPr>
          <p:cNvSpPr txBox="1"/>
          <p:nvPr/>
        </p:nvSpPr>
        <p:spPr>
          <a:xfrm>
            <a:off x="7713521" y="5631409"/>
            <a:ext cx="4097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5 – U POTPUNOSTI SE SLAŽEM</a:t>
            </a:r>
          </a:p>
        </p:txBody>
      </p:sp>
      <p:pic>
        <p:nvPicPr>
          <p:cNvPr id="14338" name="Picture 2" descr="Forms response chart. Question title: Poznajem sve nastavne sadržaje i lako mogu pomoći djetetu. . Number of responses: 142 responses.">
            <a:extLst>
              <a:ext uri="{FF2B5EF4-FFF2-40B4-BE49-F238E27FC236}">
                <a16:creationId xmlns:a16="http://schemas.microsoft.com/office/drawing/2014/main" id="{3141B033-8B35-4195-B1D3-F01D3343E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t="20022" b="13593"/>
          <a:stretch/>
        </p:blipFill>
        <p:spPr bwMode="auto">
          <a:xfrm>
            <a:off x="152401" y="1690688"/>
            <a:ext cx="11630894" cy="384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98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95E2F4-D436-4735-8F24-6BF5EC76E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Imam dovoljno vremena kako bih mogao/la pomoći djetetu.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FC3134F-8CF2-45DD-A095-0F5ABA93F411}"/>
              </a:ext>
            </a:extLst>
          </p:cNvPr>
          <p:cNvSpPr txBox="1"/>
          <p:nvPr/>
        </p:nvSpPr>
        <p:spPr>
          <a:xfrm>
            <a:off x="561107" y="5631409"/>
            <a:ext cx="39173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1 – UOPĆE SE NE SLAŽEM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A6E146F-D58B-4ED8-9091-4D67ACA4E339}"/>
              </a:ext>
            </a:extLst>
          </p:cNvPr>
          <p:cNvSpPr txBox="1"/>
          <p:nvPr/>
        </p:nvSpPr>
        <p:spPr>
          <a:xfrm>
            <a:off x="7713521" y="5631409"/>
            <a:ext cx="4097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5 – U POTPUNOSTI SE SLAŽEM</a:t>
            </a:r>
          </a:p>
        </p:txBody>
      </p:sp>
      <p:pic>
        <p:nvPicPr>
          <p:cNvPr id="15362" name="Picture 2" descr="Forms response chart. Question title: Imam dovoljno vremena kako bih mogao/la pomoći djetetu.. Number of responses: 142 responses.">
            <a:extLst>
              <a:ext uri="{FF2B5EF4-FFF2-40B4-BE49-F238E27FC236}">
                <a16:creationId xmlns:a16="http://schemas.microsoft.com/office/drawing/2014/main" id="{2BAFC42F-9F52-4122-9CA5-25BA98DAF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t="22570" r="-852" b="14503"/>
          <a:stretch/>
        </p:blipFill>
        <p:spPr bwMode="auto">
          <a:xfrm>
            <a:off x="228600" y="1837444"/>
            <a:ext cx="11734800" cy="364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2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0281EC-F2B5-406B-8A72-B59182D1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Količina zadataka koje zadaje učitelj je prevelika. </a:t>
            </a:r>
            <a:endParaRPr lang="hr-HR" sz="40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BAFC941-EB22-4151-86BF-BBB7E7C43D4E}"/>
              </a:ext>
            </a:extLst>
          </p:cNvPr>
          <p:cNvSpPr txBox="1"/>
          <p:nvPr/>
        </p:nvSpPr>
        <p:spPr>
          <a:xfrm>
            <a:off x="561107" y="5631409"/>
            <a:ext cx="39173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1 – UOPĆE SE NE SLAŽEM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46A0D00-0B48-42D2-8A71-136A95B5371B}"/>
              </a:ext>
            </a:extLst>
          </p:cNvPr>
          <p:cNvSpPr txBox="1"/>
          <p:nvPr/>
        </p:nvSpPr>
        <p:spPr>
          <a:xfrm>
            <a:off x="7713521" y="5631409"/>
            <a:ext cx="4097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5 – U POTPUNOSTI SE SLAŽEM</a:t>
            </a:r>
          </a:p>
        </p:txBody>
      </p:sp>
      <p:pic>
        <p:nvPicPr>
          <p:cNvPr id="16386" name="Picture 2" descr="Forms response chart. Question title: Količina zadataka koje zadaje učitelj je prevelika. . Number of responses: 142 responses.">
            <a:extLst>
              <a:ext uri="{FF2B5EF4-FFF2-40B4-BE49-F238E27FC236}">
                <a16:creationId xmlns:a16="http://schemas.microsoft.com/office/drawing/2014/main" id="{C9F13697-9CA0-49E6-AAA1-19AC23BDD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t="20022" b="14848"/>
          <a:stretch/>
        </p:blipFill>
        <p:spPr bwMode="auto">
          <a:xfrm>
            <a:off x="180108" y="1690688"/>
            <a:ext cx="11630893" cy="377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353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254864-F952-411C-8461-CAE195F2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Težina zadataka koje zadaje učitelj je prezahtjevna. </a:t>
            </a:r>
            <a:endParaRPr lang="hr-HR" sz="40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0F7E7C5-9696-435F-B622-6843842FAD5B}"/>
              </a:ext>
            </a:extLst>
          </p:cNvPr>
          <p:cNvSpPr txBox="1"/>
          <p:nvPr/>
        </p:nvSpPr>
        <p:spPr>
          <a:xfrm>
            <a:off x="561107" y="5631409"/>
            <a:ext cx="39173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1 – UOPĆE SE NE SLAŽEM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A3500E4-B523-4746-AD76-5CF95DD2ACC2}"/>
              </a:ext>
            </a:extLst>
          </p:cNvPr>
          <p:cNvSpPr txBox="1"/>
          <p:nvPr/>
        </p:nvSpPr>
        <p:spPr>
          <a:xfrm>
            <a:off x="7713521" y="5631409"/>
            <a:ext cx="4097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5 – U POTPUNOSTI SE SLAŽEM</a:t>
            </a:r>
          </a:p>
        </p:txBody>
      </p:sp>
      <p:pic>
        <p:nvPicPr>
          <p:cNvPr id="17412" name="Picture 4" descr="Forms response chart. Question title: Težina zadataka koje zadaje učitelj je prezahtjevna. . Number of responses: 142 responses.">
            <a:extLst>
              <a:ext uri="{FF2B5EF4-FFF2-40B4-BE49-F238E27FC236}">
                <a16:creationId xmlns:a16="http://schemas.microsoft.com/office/drawing/2014/main" id="{8844E208-309E-4DDB-AC60-C4871A84F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t="21687" b="13772"/>
          <a:stretch/>
        </p:blipFill>
        <p:spPr bwMode="auto">
          <a:xfrm>
            <a:off x="180108" y="1690688"/>
            <a:ext cx="11630893" cy="374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57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3D154B-E492-46E1-B3DF-6EBFF7AC6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 err="1"/>
              <a:t>Nemamo</a:t>
            </a:r>
            <a:r>
              <a:rPr lang="it-IT" sz="4000" dirty="0"/>
              <a:t> </a:t>
            </a:r>
            <a:r>
              <a:rPr lang="it-IT" sz="4000" dirty="0" err="1"/>
              <a:t>adekvatne</a:t>
            </a:r>
            <a:r>
              <a:rPr lang="it-IT" sz="4000" dirty="0"/>
              <a:t> </a:t>
            </a:r>
            <a:r>
              <a:rPr lang="it-IT" sz="4000" dirty="0" err="1"/>
              <a:t>prostorne</a:t>
            </a:r>
            <a:r>
              <a:rPr lang="it-IT" sz="4000" dirty="0"/>
              <a:t> </a:t>
            </a:r>
            <a:r>
              <a:rPr lang="it-IT" sz="4000" dirty="0" err="1"/>
              <a:t>uvjete</a:t>
            </a:r>
            <a:r>
              <a:rPr lang="it-IT" sz="4000" dirty="0"/>
              <a:t> rada. </a:t>
            </a:r>
            <a:endParaRPr lang="hr-HR" sz="40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80CDF2A-BFFA-4156-A55D-49F21F2001E4}"/>
              </a:ext>
            </a:extLst>
          </p:cNvPr>
          <p:cNvSpPr txBox="1"/>
          <p:nvPr/>
        </p:nvSpPr>
        <p:spPr>
          <a:xfrm>
            <a:off x="218207" y="5603730"/>
            <a:ext cx="39173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1 – UOPĆE SE NE SLAŽEM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B3F4AC3-69F3-4E82-ACE1-F4C5171ED1E4}"/>
              </a:ext>
            </a:extLst>
          </p:cNvPr>
          <p:cNvSpPr txBox="1"/>
          <p:nvPr/>
        </p:nvSpPr>
        <p:spPr>
          <a:xfrm>
            <a:off x="7713521" y="5631409"/>
            <a:ext cx="4097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5 – U POTPUNOSTI SE SLAŽEM</a:t>
            </a:r>
          </a:p>
        </p:txBody>
      </p:sp>
      <p:pic>
        <p:nvPicPr>
          <p:cNvPr id="18434" name="Picture 2" descr="Forms response chart. Question title: Nemamo adekvatne prostorne uvjete rada. . Number of responses: 142 responses.">
            <a:extLst>
              <a:ext uri="{FF2B5EF4-FFF2-40B4-BE49-F238E27FC236}">
                <a16:creationId xmlns:a16="http://schemas.microsoft.com/office/drawing/2014/main" id="{A03EB581-A439-4201-96F0-EA8C32FB4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t="23660" b="11988"/>
          <a:stretch/>
        </p:blipFill>
        <p:spPr bwMode="auto">
          <a:xfrm>
            <a:off x="83124" y="1901536"/>
            <a:ext cx="11630893" cy="372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85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9F8C95F7-E307-400C-90A3-65D98DB6ACEE}"/>
              </a:ext>
            </a:extLst>
          </p:cNvPr>
          <p:cNvSpPr txBox="1"/>
          <p:nvPr/>
        </p:nvSpPr>
        <p:spPr>
          <a:xfrm>
            <a:off x="2485037" y="354530"/>
            <a:ext cx="9387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i="1" dirty="0"/>
              <a:t>ISPITANICI – RODITELJI UČENIKA OŠ ŽITNJAK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BAAC549-EC1A-4ABA-AAB5-4927C1F291A3}"/>
              </a:ext>
            </a:extLst>
          </p:cNvPr>
          <p:cNvSpPr txBox="1"/>
          <p:nvPr/>
        </p:nvSpPr>
        <p:spPr>
          <a:xfrm>
            <a:off x="7462387" y="1226334"/>
            <a:ext cx="42934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/>
              <a:t>UKUPAN BROJ ISPITANIKA</a:t>
            </a:r>
            <a:r>
              <a:rPr lang="hr-HR" sz="2500" dirty="0"/>
              <a:t>: 257 </a:t>
            </a:r>
          </a:p>
          <a:p>
            <a:r>
              <a:rPr lang="hr-HR" sz="2500" b="1" dirty="0"/>
              <a:t>MUŠKO: </a:t>
            </a:r>
            <a:r>
              <a:rPr lang="hr-HR" sz="2500" dirty="0"/>
              <a:t>87</a:t>
            </a:r>
          </a:p>
          <a:p>
            <a:r>
              <a:rPr lang="hr-HR" sz="2500" b="1" dirty="0"/>
              <a:t>ŽENSKO: </a:t>
            </a:r>
            <a:r>
              <a:rPr lang="hr-HR" sz="2500" dirty="0"/>
              <a:t>170</a:t>
            </a:r>
          </a:p>
        </p:txBody>
      </p:sp>
      <p:pic>
        <p:nvPicPr>
          <p:cNvPr id="2050" name="Picture 2" descr="77,012 Parents Cartoon Cliparts, Stock Vector And Royalty Free ...">
            <a:extLst>
              <a:ext uri="{FF2B5EF4-FFF2-40B4-BE49-F238E27FC236}">
                <a16:creationId xmlns:a16="http://schemas.microsoft.com/office/drawing/2014/main" id="{0EEED17A-D6BD-4DFB-A256-8CC536BCC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910" y="3124940"/>
            <a:ext cx="3383940" cy="38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orms response chart. Question title: Spol. Number of responses: 256 responses.">
            <a:extLst>
              <a:ext uri="{FF2B5EF4-FFF2-40B4-BE49-F238E27FC236}">
                <a16:creationId xmlns:a16="http://schemas.microsoft.com/office/drawing/2014/main" id="{CCD62B67-3C5D-44F5-906C-0A6096283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1" t="22262" r="27472" b="10277"/>
          <a:stretch/>
        </p:blipFill>
        <p:spPr bwMode="auto">
          <a:xfrm>
            <a:off x="0" y="1849582"/>
            <a:ext cx="7117773" cy="43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58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97DC4B-2691-4492-AE1E-E43D93AA2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936" y="7582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EVALUACIJA NASTAVE NA DALJINU OD STRANE RODITELJA UČENIKA OD 5. DO 8. RAZREDA OŠ ŽITNJAK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55914D2-DC42-49E1-A64D-2567A57112CB}"/>
              </a:ext>
            </a:extLst>
          </p:cNvPr>
          <p:cNvSpPr txBox="1"/>
          <p:nvPr/>
        </p:nvSpPr>
        <p:spPr>
          <a:xfrm>
            <a:off x="3560617" y="2358736"/>
            <a:ext cx="521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BROJ ISPITANIKA: 115 roditelja</a:t>
            </a:r>
          </a:p>
        </p:txBody>
      </p:sp>
      <p:pic>
        <p:nvPicPr>
          <p:cNvPr id="39938" name="Picture 2" descr="Group of children learning vector image on | Kids learning, Happy ...">
            <a:extLst>
              <a:ext uri="{FF2B5EF4-FFF2-40B4-BE49-F238E27FC236}">
                <a16:creationId xmlns:a16="http://schemas.microsoft.com/office/drawing/2014/main" id="{140FD84C-676E-4836-90CE-20B21F0F9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2" b="15001"/>
          <a:stretch/>
        </p:blipFill>
        <p:spPr bwMode="auto">
          <a:xfrm>
            <a:off x="1641764" y="3002971"/>
            <a:ext cx="9050481" cy="37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357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CADF51-000E-418B-9034-FE1715E9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>Procijenite stupanj Vaše uključenosti u nastavu na daljinu (1 - minimalan, 5 - maksimalan).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A8F5B20-1B07-4046-8194-0AE634F943DA}"/>
              </a:ext>
            </a:extLst>
          </p:cNvPr>
          <p:cNvSpPr txBox="1"/>
          <p:nvPr/>
        </p:nvSpPr>
        <p:spPr>
          <a:xfrm>
            <a:off x="509154" y="5682899"/>
            <a:ext cx="35017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1 - MINIMALAN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811F626-A803-4757-AC3F-6A6EAF7D2085}"/>
              </a:ext>
            </a:extLst>
          </p:cNvPr>
          <p:cNvSpPr txBox="1"/>
          <p:nvPr/>
        </p:nvSpPr>
        <p:spPr>
          <a:xfrm>
            <a:off x="8849591" y="5671580"/>
            <a:ext cx="35017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5 - MAKSIMALAN</a:t>
            </a:r>
          </a:p>
        </p:txBody>
      </p:sp>
      <p:pic>
        <p:nvPicPr>
          <p:cNvPr id="22530" name="Picture 2" descr="Forms response chart. Question title: Procijenite stupanj Vaše uključenosti u nastavu na daljinu (1 - minimalan, 5 - maksimalan).. Number of responses: 115 responses.">
            <a:extLst>
              <a:ext uri="{FF2B5EF4-FFF2-40B4-BE49-F238E27FC236}">
                <a16:creationId xmlns:a16="http://schemas.microsoft.com/office/drawing/2014/main" id="{AA0367E2-9014-41B8-A0EB-1195C515D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t="20022" b="14489"/>
          <a:stretch/>
        </p:blipFill>
        <p:spPr bwMode="auto">
          <a:xfrm>
            <a:off x="316922" y="1690688"/>
            <a:ext cx="11558155" cy="37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40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5F7666-BDF2-4EB7-8DC7-6BB977C95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r-HR" sz="4000" dirty="0"/>
              <a:t>Više se uključujem u proces učenja na daljinu svoga djeteta u odnosu na učenje u razredu.</a:t>
            </a:r>
          </a:p>
        </p:txBody>
      </p:sp>
      <p:pic>
        <p:nvPicPr>
          <p:cNvPr id="23554" name="Picture 2" descr="Forms response chart. Question title: Više se uključujem u proces učenja na daljinu svoga djeteta u odnosu na učenje u razredu.. Number of responses: 115 responses.">
            <a:extLst>
              <a:ext uri="{FF2B5EF4-FFF2-40B4-BE49-F238E27FC236}">
                <a16:creationId xmlns:a16="http://schemas.microsoft.com/office/drawing/2014/main" id="{3F02B181-D385-44C5-9AB7-49B904514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2" t="23274" r="21250" b="7645"/>
          <a:stretch/>
        </p:blipFill>
        <p:spPr bwMode="auto">
          <a:xfrm>
            <a:off x="358777" y="2709429"/>
            <a:ext cx="7180119" cy="350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Free Picture Of Children Reading, Download Free Clip Art, Free ...">
            <a:extLst>
              <a:ext uri="{FF2B5EF4-FFF2-40B4-BE49-F238E27FC236}">
                <a16:creationId xmlns:a16="http://schemas.microsoft.com/office/drawing/2014/main" id="{BE544290-7CFB-41C9-8C21-9F72B6666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155" y="3276831"/>
            <a:ext cx="3681845" cy="358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59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28E988-89B5-4A83-AA95-8367E402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701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Moje dijete se samostalno i lako snalazi s tehnologijom potrebnom za online učenje (samostalno koristi e-alate kako bi pronašlo sadržaje koji dodatno pojašnjavaju ono što su radili u virtualnoj učionici)?</a:t>
            </a:r>
          </a:p>
        </p:txBody>
      </p:sp>
      <p:pic>
        <p:nvPicPr>
          <p:cNvPr id="24578" name="Picture 2" descr="Forms response chart. Question title: Moje dijete se samostalno i lako snalazi s tehnologijom potrebnom za online učenje (samostalno koristi e-alate kako bi pronašlo sadržaje koji dodatno pojašnjavaju ono što su radili u virtualnoj učionici)?. Number of responses: 115 responses.">
            <a:extLst>
              <a:ext uri="{FF2B5EF4-FFF2-40B4-BE49-F238E27FC236}">
                <a16:creationId xmlns:a16="http://schemas.microsoft.com/office/drawing/2014/main" id="{9EF8C7B8-5642-41D0-AE2B-2A83AEC31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t="29100" r="6875" b="8454"/>
          <a:stretch/>
        </p:blipFill>
        <p:spPr bwMode="auto">
          <a:xfrm>
            <a:off x="457200" y="3031116"/>
            <a:ext cx="8953500" cy="345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Kids On Computers Images, Stock Photos &amp; Vectors | Shutterstock">
            <a:extLst>
              <a:ext uri="{FF2B5EF4-FFF2-40B4-BE49-F238E27FC236}">
                <a16:creationId xmlns:a16="http://schemas.microsoft.com/office/drawing/2014/main" id="{638E5799-FA1D-4D88-982B-475BECB41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0"/>
          <a:stretch/>
        </p:blipFill>
        <p:spPr bwMode="auto">
          <a:xfrm>
            <a:off x="9277560" y="3927764"/>
            <a:ext cx="2914440" cy="2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05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0B8928-7244-45C7-8093-417AE796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Moje dijete dobiva previše zadataka  za rješavanje.</a:t>
            </a:r>
            <a:endParaRPr lang="hr-HR" sz="4000" dirty="0"/>
          </a:p>
        </p:txBody>
      </p:sp>
      <p:pic>
        <p:nvPicPr>
          <p:cNvPr id="25602" name="Picture 2" descr="Forms response chart. Question title: Moje dijete dobiva previše zadataka  za rješavanje.. Number of responses: 115 responses.">
            <a:extLst>
              <a:ext uri="{FF2B5EF4-FFF2-40B4-BE49-F238E27FC236}">
                <a16:creationId xmlns:a16="http://schemas.microsoft.com/office/drawing/2014/main" id="{DE174900-1555-4675-90D7-C76B6318C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0221" r="23893" b="8065"/>
          <a:stretch/>
        </p:blipFill>
        <p:spPr bwMode="auto">
          <a:xfrm>
            <a:off x="135082" y="1880753"/>
            <a:ext cx="7117774" cy="409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too much">
            <a:extLst>
              <a:ext uri="{FF2B5EF4-FFF2-40B4-BE49-F238E27FC236}">
                <a16:creationId xmlns:a16="http://schemas.microsoft.com/office/drawing/2014/main" id="{858E9B0E-A643-4585-AC28-7E17AC6CC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0"/>
          <a:stretch/>
        </p:blipFill>
        <p:spPr bwMode="auto">
          <a:xfrm>
            <a:off x="7117918" y="3476480"/>
            <a:ext cx="4794394" cy="321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176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BB8F58-8EFC-4BF5-8187-EF7E4AC1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45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dirty="0"/>
              <a:t>Svakodnevno provjeravam zadatke koje  je moje dijete odradilo.</a:t>
            </a:r>
          </a:p>
        </p:txBody>
      </p:sp>
      <p:pic>
        <p:nvPicPr>
          <p:cNvPr id="26626" name="Picture 2" descr="Forms response chart. Question title: Svakodnevno provjeravam zadatke koje  je moje dijete odradilo.. Number of responses: 115 responses.">
            <a:extLst>
              <a:ext uri="{FF2B5EF4-FFF2-40B4-BE49-F238E27FC236}">
                <a16:creationId xmlns:a16="http://schemas.microsoft.com/office/drawing/2014/main" id="{89E13A41-3E56-4B00-8BF0-33EE6BDD9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3" t="23071" r="22358" b="6227"/>
          <a:stretch/>
        </p:blipFill>
        <p:spPr bwMode="auto">
          <a:xfrm>
            <a:off x="477982" y="2514599"/>
            <a:ext cx="7055428" cy="362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olor silhouette cartoon clipboard with checklist Vector Image">
            <a:extLst>
              <a:ext uri="{FF2B5EF4-FFF2-40B4-BE49-F238E27FC236}">
                <a16:creationId xmlns:a16="http://schemas.microsoft.com/office/drawing/2014/main" id="{3744958B-8954-4131-9848-2FACE053F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5"/>
          <a:stretch/>
        </p:blipFill>
        <p:spPr bwMode="auto">
          <a:xfrm>
            <a:off x="9150928" y="2956212"/>
            <a:ext cx="194253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522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06A734-D94D-45AC-A6BF-C2C8BA1E1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Moje dijete se više veseli online učenju u odnosu na tradicionalno učenje u učionici.</a:t>
            </a:r>
          </a:p>
        </p:txBody>
      </p:sp>
      <p:pic>
        <p:nvPicPr>
          <p:cNvPr id="27650" name="Picture 2" descr="Forms response chart. Question title: Moje dijete se više veseli online učenju u odnosu na tradicionalno učenje u učionici. Number of responses: 115 responses.">
            <a:extLst>
              <a:ext uri="{FF2B5EF4-FFF2-40B4-BE49-F238E27FC236}">
                <a16:creationId xmlns:a16="http://schemas.microsoft.com/office/drawing/2014/main" id="{89F9A50E-0856-492B-9CE7-7EE8509D0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8" t="23274" r="22103" b="4606"/>
          <a:stretch/>
        </p:blipFill>
        <p:spPr bwMode="auto">
          <a:xfrm>
            <a:off x="290946" y="2182092"/>
            <a:ext cx="7076209" cy="369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artoon children are learning Royalty Free Vector Image">
            <a:extLst>
              <a:ext uri="{FF2B5EF4-FFF2-40B4-BE49-F238E27FC236}">
                <a16:creationId xmlns:a16="http://schemas.microsoft.com/office/drawing/2014/main" id="{CF45AB43-B155-4840-9BF4-36A9F39B1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3"/>
          <a:stretch/>
        </p:blipFill>
        <p:spPr bwMode="auto">
          <a:xfrm>
            <a:off x="10046013" y="1690688"/>
            <a:ext cx="1597865" cy="221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PalFish Official Kids Course | English Teaching Online">
            <a:extLst>
              <a:ext uri="{FF2B5EF4-FFF2-40B4-BE49-F238E27FC236}">
                <a16:creationId xmlns:a16="http://schemas.microsoft.com/office/drawing/2014/main" id="{40F2DA6F-2810-4AF7-A011-9325FC431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155" y="4186526"/>
            <a:ext cx="28479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A3E8B77E-C0BA-40E2-97CF-8BD9FA2D2296}"/>
              </a:ext>
            </a:extLst>
          </p:cNvPr>
          <p:cNvSpPr txBox="1"/>
          <p:nvPr/>
        </p:nvSpPr>
        <p:spPr>
          <a:xfrm>
            <a:off x="8830842" y="3832730"/>
            <a:ext cx="129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¸ILI</a:t>
            </a:r>
          </a:p>
        </p:txBody>
      </p:sp>
    </p:spTree>
    <p:extLst>
      <p:ext uri="{BB962C8B-B14F-4D97-AF65-F5344CB8AC3E}">
        <p14:creationId xmlns:p14="http://schemas.microsoft.com/office/powerpoint/2010/main" val="2202704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B70BF2-784C-4C67-8310-5D714768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Imam dojam da je moje dijete na kraju dana učenja u online nastavi iscrpljeno. </a:t>
            </a:r>
          </a:p>
        </p:txBody>
      </p:sp>
      <p:pic>
        <p:nvPicPr>
          <p:cNvPr id="28674" name="Picture 2" descr="Forms response chart. Question title: Imam dojam da je moje dijete na kraju dana učenja u online nastavi iscrpljeno. . Number of responses: 115 responses.">
            <a:extLst>
              <a:ext uri="{FF2B5EF4-FFF2-40B4-BE49-F238E27FC236}">
                <a16:creationId xmlns:a16="http://schemas.microsoft.com/office/drawing/2014/main" id="{9BD1795F-6EF4-4C92-9B47-0E4005887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3" t="23274" r="24404" b="6834"/>
          <a:stretch/>
        </p:blipFill>
        <p:spPr bwMode="auto">
          <a:xfrm>
            <a:off x="322119" y="2534661"/>
            <a:ext cx="6785264" cy="358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Flat stressed exhausted man carrying books Vector Image">
            <a:extLst>
              <a:ext uri="{FF2B5EF4-FFF2-40B4-BE49-F238E27FC236}">
                <a16:creationId xmlns:a16="http://schemas.microsoft.com/office/drawing/2014/main" id="{03285FB7-F289-46EC-BC8D-531B33302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1" r="15909" b="15303"/>
          <a:stretch/>
        </p:blipFill>
        <p:spPr bwMode="auto">
          <a:xfrm>
            <a:off x="7897090" y="1670706"/>
            <a:ext cx="3456709" cy="462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824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B7AFF5-FE0D-4437-9C55-2CCFFE0A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>Zadovoljniji/a sam nastavom u online okruženju nego nastavom na tradicionalan način u školi. </a:t>
            </a:r>
          </a:p>
        </p:txBody>
      </p:sp>
      <p:pic>
        <p:nvPicPr>
          <p:cNvPr id="29698" name="Picture 2" descr="Forms response chart. Question title: Zadovoljniji/a sam nastavom u online okruženju nego nastavom na tradicionalan način u školi. . Number of responses: 115 responses.">
            <a:extLst>
              <a:ext uri="{FF2B5EF4-FFF2-40B4-BE49-F238E27FC236}">
                <a16:creationId xmlns:a16="http://schemas.microsoft.com/office/drawing/2014/main" id="{609C2074-886D-468F-A8EC-C60FE21FE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5" t="23904" r="22869" b="7443"/>
          <a:stretch/>
        </p:blipFill>
        <p:spPr bwMode="auto">
          <a:xfrm>
            <a:off x="344055" y="2692401"/>
            <a:ext cx="7128163" cy="35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Teacher class online in the laptop and global Vector Image">
            <a:extLst>
              <a:ext uri="{FF2B5EF4-FFF2-40B4-BE49-F238E27FC236}">
                <a16:creationId xmlns:a16="http://schemas.microsoft.com/office/drawing/2014/main" id="{A0580737-51A8-4C38-8E1A-FDD75C92F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 b="21212"/>
          <a:stretch/>
        </p:blipFill>
        <p:spPr bwMode="auto">
          <a:xfrm>
            <a:off x="8012374" y="3241964"/>
            <a:ext cx="3835571" cy="280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29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3DDB10-35B2-43EE-BAE1-3CA35E901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Redovito komuniciram s razrednikom/</a:t>
            </a:r>
            <a:r>
              <a:rPr lang="hr-HR" sz="4000" dirty="0" err="1"/>
              <a:t>com</a:t>
            </a:r>
            <a:r>
              <a:rPr lang="hr-HR" sz="4000" dirty="0"/>
              <a:t>.</a:t>
            </a:r>
          </a:p>
        </p:txBody>
      </p:sp>
      <p:pic>
        <p:nvPicPr>
          <p:cNvPr id="30722" name="Picture 2" descr="Forms response chart. Question title: Redovito komuniciram s razrednikom/com.. Number of responses: 115 responses.">
            <a:extLst>
              <a:ext uri="{FF2B5EF4-FFF2-40B4-BE49-F238E27FC236}">
                <a16:creationId xmlns:a16="http://schemas.microsoft.com/office/drawing/2014/main" id="{6144462D-5C3B-47D4-839D-CB7CF06EF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2" t="24490" r="21932"/>
          <a:stretch/>
        </p:blipFill>
        <p:spPr bwMode="auto">
          <a:xfrm>
            <a:off x="176645" y="2047008"/>
            <a:ext cx="7148946" cy="387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Telephone Conversation Stock Illustrations – 12,814 Telephone ...">
            <a:extLst>
              <a:ext uri="{FF2B5EF4-FFF2-40B4-BE49-F238E27FC236}">
                <a16:creationId xmlns:a16="http://schemas.microsoft.com/office/drawing/2014/main" id="{CBE70A4A-1AD9-4164-9FDA-1EF6E391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18" y="3354474"/>
            <a:ext cx="4710545" cy="31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64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2FE41279-F798-47BF-BDFA-46D17054EF89}"/>
              </a:ext>
            </a:extLst>
          </p:cNvPr>
          <p:cNvSpPr txBox="1"/>
          <p:nvPr/>
        </p:nvSpPr>
        <p:spPr>
          <a:xfrm>
            <a:off x="5870863" y="1266869"/>
            <a:ext cx="6161811" cy="432426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S OBZIROM DA SE NASTAVA NA DALJINU RAZLIČITO IZVODI U RAZREDNOJ I PREDMETNOJ NASTAVI, SAMA ANKETA I NJENI REZULTATI PREDSTAVITI ĆE SE U DVA ODVOJENA DIJELA: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r-HR" sz="2500" dirty="0"/>
              <a:t> EVALUACIJA NASTAVE NA DALJINU OD STRANE RODITELJA UČENIKA OD 1. DO 4. RAZREDA OŠ ŽITNJAK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r-HR" sz="2500" dirty="0"/>
              <a:t>EVALUACIJA NASTAVE NA DALJINU OD STRANE RODITELJA UČENIKA OD 5. DO 8. RAZREDA OŠ ŽITNJAK </a:t>
            </a:r>
          </a:p>
        </p:txBody>
      </p:sp>
      <p:pic>
        <p:nvPicPr>
          <p:cNvPr id="3076" name="Picture 4" descr="Cartoon scientist with speech bubble Royalty Free Vector">
            <a:extLst>
              <a:ext uri="{FF2B5EF4-FFF2-40B4-BE49-F238E27FC236}">
                <a16:creationId xmlns:a16="http://schemas.microsoft.com/office/drawing/2014/main" id="{F693CBBE-3D7B-42A8-A23A-1210CC2FB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r="14073" b="9697"/>
          <a:stretch/>
        </p:blipFill>
        <p:spPr bwMode="auto">
          <a:xfrm>
            <a:off x="0" y="0"/>
            <a:ext cx="5870863" cy="67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51B2BE1-3E09-474C-A86A-17D3B6CC7713}"/>
              </a:ext>
            </a:extLst>
          </p:cNvPr>
          <p:cNvSpPr txBox="1"/>
          <p:nvPr/>
        </p:nvSpPr>
        <p:spPr>
          <a:xfrm>
            <a:off x="1891145" y="654627"/>
            <a:ext cx="303414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u="sng" dirty="0"/>
              <a:t>PREZENTIRANJE REZULTATA ANKETE U DVA DIJELA!!!</a:t>
            </a:r>
            <a:endParaRPr lang="hr-HR" sz="25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6415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5FA0EB-5978-4A95-8885-F11C2AEC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Mislim</a:t>
            </a:r>
            <a:r>
              <a:rPr lang="it-IT" dirty="0"/>
              <a:t> da su </a:t>
            </a:r>
            <a:r>
              <a:rPr lang="it-IT" dirty="0" err="1"/>
              <a:t>nastavnici</a:t>
            </a:r>
            <a:r>
              <a:rPr lang="it-IT" dirty="0"/>
              <a:t> </a:t>
            </a:r>
            <a:r>
              <a:rPr lang="it-IT" dirty="0" err="1"/>
              <a:t>preopterećeni</a:t>
            </a:r>
            <a:r>
              <a:rPr lang="it-IT" dirty="0"/>
              <a:t>. </a:t>
            </a:r>
            <a:endParaRPr lang="hr-HR" dirty="0"/>
          </a:p>
        </p:txBody>
      </p:sp>
      <p:pic>
        <p:nvPicPr>
          <p:cNvPr id="31746" name="Picture 2" descr="Forms response chart. Question title: Mislim da su nastavnici preopterećeni. . Number of responses: 115 responses.">
            <a:extLst>
              <a:ext uri="{FF2B5EF4-FFF2-40B4-BE49-F238E27FC236}">
                <a16:creationId xmlns:a16="http://schemas.microsoft.com/office/drawing/2014/main" id="{B3D92C4E-C3D9-4880-86E1-0E486CE6CB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t="26718" r="21846" b="9873"/>
          <a:stretch/>
        </p:blipFill>
        <p:spPr bwMode="auto">
          <a:xfrm>
            <a:off x="187037" y="2161308"/>
            <a:ext cx="7304810" cy="325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There Really Is No Tired Like Teacher Tired - WeAreTeachers">
            <a:extLst>
              <a:ext uri="{FF2B5EF4-FFF2-40B4-BE49-F238E27FC236}">
                <a16:creationId xmlns:a16="http://schemas.microsoft.com/office/drawing/2014/main" id="{F0E326F9-6D6A-47A7-AB6B-618535A12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51"/>
          <a:stretch/>
        </p:blipFill>
        <p:spPr bwMode="auto">
          <a:xfrm>
            <a:off x="7432963" y="2731366"/>
            <a:ext cx="4572000" cy="376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07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5FA0EB-5978-4A95-8885-F11C2AEC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Ocijenite školskom ocjenom od 1 do 5 :Način na koji naši nastavnici/e objašnjavaju gradivo.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7B59C769-7264-4417-84B5-673397E93D3B}"/>
              </a:ext>
            </a:extLst>
          </p:cNvPr>
          <p:cNvSpPr txBox="1"/>
          <p:nvPr/>
        </p:nvSpPr>
        <p:spPr>
          <a:xfrm>
            <a:off x="498765" y="5735782"/>
            <a:ext cx="2628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/>
              <a:t>1 – NEDOVOLJAN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9D8C61A-C7B4-4B9F-A00C-7CEF9CBC7139}"/>
              </a:ext>
            </a:extLst>
          </p:cNvPr>
          <p:cNvSpPr txBox="1"/>
          <p:nvPr/>
        </p:nvSpPr>
        <p:spPr>
          <a:xfrm>
            <a:off x="9563100" y="5777346"/>
            <a:ext cx="2628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/>
              <a:t>5 - ODLIČAN</a:t>
            </a:r>
          </a:p>
        </p:txBody>
      </p:sp>
      <p:pic>
        <p:nvPicPr>
          <p:cNvPr id="32770" name="Picture 2" descr="Forms response chart. Question title: Ocijenite školskom ocjenom od 1 do 5 :Način na koji naši nastavnici/e objašnjavaju gradivo.. Number of responses: 115 responses.">
            <a:extLst>
              <a:ext uri="{FF2B5EF4-FFF2-40B4-BE49-F238E27FC236}">
                <a16:creationId xmlns:a16="http://schemas.microsoft.com/office/drawing/2014/main" id="{4706A0C9-4929-4D11-8CA2-EB4F562C5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20022" r="-824" b="13593"/>
          <a:stretch/>
        </p:blipFill>
        <p:spPr bwMode="auto">
          <a:xfrm>
            <a:off x="72736" y="1690688"/>
            <a:ext cx="11668991" cy="384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699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5FA0EB-5978-4A95-8885-F11C2AEC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Ocijenite školskom ocjenom od 1 do 5 : Pomoć i podršku koju moje dijete ima od nastavnika/ce.</a:t>
            </a:r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736C717-A362-4C82-B784-4D395DDEC08A}"/>
              </a:ext>
            </a:extLst>
          </p:cNvPr>
          <p:cNvSpPr txBox="1"/>
          <p:nvPr/>
        </p:nvSpPr>
        <p:spPr>
          <a:xfrm>
            <a:off x="498765" y="5735782"/>
            <a:ext cx="2628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/>
              <a:t>1 – NEDOVOLJAN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17B7EE9-B138-42B6-B5DD-9FEA785086F8}"/>
              </a:ext>
            </a:extLst>
          </p:cNvPr>
          <p:cNvSpPr txBox="1"/>
          <p:nvPr/>
        </p:nvSpPr>
        <p:spPr>
          <a:xfrm>
            <a:off x="9563100" y="5735782"/>
            <a:ext cx="2628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/>
              <a:t>5 - ODLIČAN</a:t>
            </a:r>
          </a:p>
        </p:txBody>
      </p:sp>
      <p:pic>
        <p:nvPicPr>
          <p:cNvPr id="33794" name="Picture 2" descr="Forms response chart. Question title: Ocijenite školskom ocjenom od 1 do 5 : Pomoć i podršku koju moje dijete ima od nastavnika/ce.. Number of responses: 115 responses.">
            <a:extLst>
              <a:ext uri="{FF2B5EF4-FFF2-40B4-BE49-F238E27FC236}">
                <a16:creationId xmlns:a16="http://schemas.microsoft.com/office/drawing/2014/main" id="{E8167D30-ED5D-4F4D-9821-65D49A527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20022" b="13234"/>
          <a:stretch/>
        </p:blipFill>
        <p:spPr bwMode="auto">
          <a:xfrm>
            <a:off x="0" y="1690688"/>
            <a:ext cx="11693236" cy="386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947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5FA0EB-5978-4A95-8885-F11C2AEC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Ocijenite školskom ocjenom od 1 do 5 : Motivaciju svog djeteta za učenjem.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3593451-F107-44F3-890A-4F44B41CDBC6}"/>
              </a:ext>
            </a:extLst>
          </p:cNvPr>
          <p:cNvSpPr txBox="1"/>
          <p:nvPr/>
        </p:nvSpPr>
        <p:spPr>
          <a:xfrm>
            <a:off x="498765" y="5735782"/>
            <a:ext cx="2628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/>
              <a:t>1 – NEDOVOLJAN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A535AD6-7747-4F42-AAA2-CCAF79C10DB2}"/>
              </a:ext>
            </a:extLst>
          </p:cNvPr>
          <p:cNvSpPr txBox="1"/>
          <p:nvPr/>
        </p:nvSpPr>
        <p:spPr>
          <a:xfrm>
            <a:off x="9220202" y="5735782"/>
            <a:ext cx="2628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5 - ODLIČAN</a:t>
            </a:r>
          </a:p>
        </p:txBody>
      </p:sp>
      <p:pic>
        <p:nvPicPr>
          <p:cNvPr id="34818" name="Picture 2" descr="Forms response chart. Question title: Ocijenite školskom ocjenom od 1 do 5 : Motivaciju svog djeteta za učenjem. . Number of responses: 115 responses.">
            <a:extLst>
              <a:ext uri="{FF2B5EF4-FFF2-40B4-BE49-F238E27FC236}">
                <a16:creationId xmlns:a16="http://schemas.microsoft.com/office/drawing/2014/main" id="{C5C621D5-117D-4CB5-B2FB-662A02544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20022" b="13772"/>
          <a:stretch/>
        </p:blipFill>
        <p:spPr bwMode="auto">
          <a:xfrm>
            <a:off x="103909" y="1690688"/>
            <a:ext cx="11599718" cy="383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8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5FA0EB-5978-4A95-8885-F11C2AEC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Ocijenite školskom ocjenom od 1 do 5: Materijale za učenje koje šalju nastavnici/</a:t>
            </a:r>
            <a:r>
              <a:rPr lang="hr-HR" sz="4000" dirty="0" err="1"/>
              <a:t>ce</a:t>
            </a:r>
            <a:r>
              <a:rPr lang="hr-HR" sz="4000" dirty="0"/>
              <a:t>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DA7AC39-1919-4BBD-9BD8-66063075D158}"/>
              </a:ext>
            </a:extLst>
          </p:cNvPr>
          <p:cNvSpPr txBox="1"/>
          <p:nvPr/>
        </p:nvSpPr>
        <p:spPr>
          <a:xfrm>
            <a:off x="498765" y="5735782"/>
            <a:ext cx="2628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/>
              <a:t>1 – NEDOVOLJAN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BC34926-C16C-4BCD-84DD-CE9843986FA3}"/>
              </a:ext>
            </a:extLst>
          </p:cNvPr>
          <p:cNvSpPr txBox="1"/>
          <p:nvPr/>
        </p:nvSpPr>
        <p:spPr>
          <a:xfrm>
            <a:off x="9147465" y="5735782"/>
            <a:ext cx="2628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5 - ODLIČAN</a:t>
            </a:r>
          </a:p>
        </p:txBody>
      </p:sp>
      <p:pic>
        <p:nvPicPr>
          <p:cNvPr id="35842" name="Picture 2" descr="Forms response chart. Question title: Ocijenite školskom ocjenom od 1 do 5 :Materijale za učenje koje šalju nastavnici/ce.. Number of responses: 115 responses.">
            <a:extLst>
              <a:ext uri="{FF2B5EF4-FFF2-40B4-BE49-F238E27FC236}">
                <a16:creationId xmlns:a16="http://schemas.microsoft.com/office/drawing/2014/main" id="{705F9202-D164-4B1F-A2D8-A006D5499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20022" b="13055"/>
          <a:stretch/>
        </p:blipFill>
        <p:spPr bwMode="auto">
          <a:xfrm>
            <a:off x="0" y="1690688"/>
            <a:ext cx="11693235" cy="387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725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5FA0EB-5978-4A95-8885-F11C2AEC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Ocijenite školskom ocjenom od 1 do 5 : Entuzijazam i motiviranost nastavnika/</a:t>
            </a:r>
            <a:r>
              <a:rPr lang="hr-HR" sz="4000" dirty="0" err="1"/>
              <a:t>ca</a:t>
            </a:r>
            <a:r>
              <a:rPr lang="hr-HR" sz="4000" dirty="0"/>
              <a:t>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012931B-53F5-45E7-A9CB-38C99021ED2A}"/>
              </a:ext>
            </a:extLst>
          </p:cNvPr>
          <p:cNvSpPr txBox="1"/>
          <p:nvPr/>
        </p:nvSpPr>
        <p:spPr>
          <a:xfrm>
            <a:off x="498765" y="5735782"/>
            <a:ext cx="2628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/>
              <a:t>1 – NEDOVOLJAN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9D8748E-DB49-402A-9343-19E3E50F6A46}"/>
              </a:ext>
            </a:extLst>
          </p:cNvPr>
          <p:cNvSpPr txBox="1"/>
          <p:nvPr/>
        </p:nvSpPr>
        <p:spPr>
          <a:xfrm>
            <a:off x="9282548" y="5735782"/>
            <a:ext cx="2628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5 - ODLIČAN</a:t>
            </a:r>
          </a:p>
        </p:txBody>
      </p:sp>
      <p:pic>
        <p:nvPicPr>
          <p:cNvPr id="36866" name="Picture 2" descr="Forms response chart. Question title: Ocijenite školskom ocjenom od 1 do 5 : Entuzijazam i motiviranost nastavnika/ca.. Number of responses: 115 responses.">
            <a:extLst>
              <a:ext uri="{FF2B5EF4-FFF2-40B4-BE49-F238E27FC236}">
                <a16:creationId xmlns:a16="http://schemas.microsoft.com/office/drawing/2014/main" id="{6E91611B-CB06-4FB9-96DF-0B65EA0A4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t="20022" b="13593"/>
          <a:stretch/>
        </p:blipFill>
        <p:spPr bwMode="auto">
          <a:xfrm>
            <a:off x="-83127" y="1690688"/>
            <a:ext cx="11890664" cy="384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073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5FA0EB-5978-4A95-8885-F11C2AEC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>Ocijenite školskom ocjenom od 1 do 5 : Način na koji škola (nastavnici/e, ravnatelj/</a:t>
            </a:r>
            <a:r>
              <a:rPr lang="hr-HR" dirty="0" err="1"/>
              <a:t>ica</a:t>
            </a:r>
            <a:r>
              <a:rPr lang="hr-HR" dirty="0"/>
              <a:t>, stručne službe itd.) upravljaju ovom krizom.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012931B-53F5-45E7-A9CB-38C99021ED2A}"/>
              </a:ext>
            </a:extLst>
          </p:cNvPr>
          <p:cNvSpPr txBox="1"/>
          <p:nvPr/>
        </p:nvSpPr>
        <p:spPr>
          <a:xfrm>
            <a:off x="498765" y="5735782"/>
            <a:ext cx="2628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/>
              <a:t>1 – NEDOVOLJAN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9D8748E-DB49-402A-9343-19E3E50F6A46}"/>
              </a:ext>
            </a:extLst>
          </p:cNvPr>
          <p:cNvSpPr txBox="1"/>
          <p:nvPr/>
        </p:nvSpPr>
        <p:spPr>
          <a:xfrm>
            <a:off x="9064337" y="5735781"/>
            <a:ext cx="2628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5 - ODLIČAN</a:t>
            </a:r>
          </a:p>
        </p:txBody>
      </p:sp>
      <p:pic>
        <p:nvPicPr>
          <p:cNvPr id="37890" name="Picture 2" descr="Forms response chart. Question title: Ocijenite školskom ocjenom od 1 do 5 : Način na koji škola (nastavnici/e,ravnatelj/ica, stručne službe itd.) upravljaju ovom krizom.. Number of responses: 115 responses.">
            <a:extLst>
              <a:ext uri="{FF2B5EF4-FFF2-40B4-BE49-F238E27FC236}">
                <a16:creationId xmlns:a16="http://schemas.microsoft.com/office/drawing/2014/main" id="{44A425DC-19FE-4584-B3B0-5486F0F48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t="25528" b="12758"/>
          <a:stretch/>
        </p:blipFill>
        <p:spPr bwMode="auto">
          <a:xfrm>
            <a:off x="83125" y="1801307"/>
            <a:ext cx="11558155" cy="382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747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5FA0EB-5978-4A95-8885-F11C2AEC9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 err="1"/>
              <a:t>Nemamo</a:t>
            </a:r>
            <a:r>
              <a:rPr lang="it-IT" sz="4000" dirty="0"/>
              <a:t> </a:t>
            </a:r>
            <a:r>
              <a:rPr lang="it-IT" sz="4000" dirty="0" err="1"/>
              <a:t>adekvatne</a:t>
            </a:r>
            <a:r>
              <a:rPr lang="it-IT" sz="4000" dirty="0"/>
              <a:t> </a:t>
            </a:r>
            <a:r>
              <a:rPr lang="it-IT" sz="4000" dirty="0" err="1"/>
              <a:t>prostorne</a:t>
            </a:r>
            <a:r>
              <a:rPr lang="it-IT" sz="4000" dirty="0"/>
              <a:t> </a:t>
            </a:r>
            <a:r>
              <a:rPr lang="it-IT" sz="4000" dirty="0" err="1"/>
              <a:t>uvjete</a:t>
            </a:r>
            <a:r>
              <a:rPr lang="it-IT" sz="4000" dirty="0"/>
              <a:t> rada. </a:t>
            </a:r>
            <a:endParaRPr lang="hr-HR" sz="4000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012931B-53F5-45E7-A9CB-38C99021ED2A}"/>
              </a:ext>
            </a:extLst>
          </p:cNvPr>
          <p:cNvSpPr txBox="1"/>
          <p:nvPr/>
        </p:nvSpPr>
        <p:spPr>
          <a:xfrm>
            <a:off x="498765" y="5735782"/>
            <a:ext cx="35848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/>
              <a:t>1 – UOPĆE SE NE SLAŽEM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9D8748E-DB49-402A-9343-19E3E50F6A46}"/>
              </a:ext>
            </a:extLst>
          </p:cNvPr>
          <p:cNvSpPr txBox="1"/>
          <p:nvPr/>
        </p:nvSpPr>
        <p:spPr>
          <a:xfrm>
            <a:off x="7689271" y="5735782"/>
            <a:ext cx="41044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/>
              <a:t>5 – U POTPUNOSTI SE SLAŽEM</a:t>
            </a:r>
          </a:p>
        </p:txBody>
      </p:sp>
      <p:pic>
        <p:nvPicPr>
          <p:cNvPr id="38914" name="Picture 2" descr="Forms response chart. Question title: Nemamo adekvatne prostorne uvjete rada. . Number of responses: 115 responses.">
            <a:extLst>
              <a:ext uri="{FF2B5EF4-FFF2-40B4-BE49-F238E27FC236}">
                <a16:creationId xmlns:a16="http://schemas.microsoft.com/office/drawing/2014/main" id="{45760681-9C75-4429-8EE5-3FC63915D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t="21329" b="13772"/>
          <a:stretch/>
        </p:blipFill>
        <p:spPr bwMode="auto">
          <a:xfrm>
            <a:off x="0" y="1690688"/>
            <a:ext cx="12192000" cy="376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1501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243862-3264-49A9-8D4E-0B90F03A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54" y="8638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b="1" u="sng" dirty="0"/>
              <a:t>ZA KRAJ: </a:t>
            </a:r>
            <a:br>
              <a:rPr lang="hr-HR" sz="4000" b="1" dirty="0"/>
            </a:br>
            <a:r>
              <a:rPr lang="hr-HR" sz="4000" b="1" dirty="0"/>
              <a:t>Pitanja za roditelje svih učenika </a:t>
            </a:r>
            <a:r>
              <a:rPr lang="hr-HR" sz="4000" b="1" dirty="0" err="1"/>
              <a:t>Oš</a:t>
            </a:r>
            <a:r>
              <a:rPr lang="hr-HR" sz="4000" b="1" dirty="0"/>
              <a:t> Žitnjak </a:t>
            </a:r>
          </a:p>
        </p:txBody>
      </p:sp>
      <p:pic>
        <p:nvPicPr>
          <p:cNvPr id="40962" name="Picture 2" descr="Despite Your Best Efforts, Why Aren't Your Employees More Engaged ...">
            <a:extLst>
              <a:ext uri="{FF2B5EF4-FFF2-40B4-BE49-F238E27FC236}">
                <a16:creationId xmlns:a16="http://schemas.microsoft.com/office/drawing/2014/main" id="{C1677EDA-49EC-43EF-9B5D-59E710167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06" y="2529303"/>
            <a:ext cx="3432897" cy="43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556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A5247C-9E67-400A-BA26-A539B8FC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936" y="105352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Označite tvrdnje s kojima se slažete (možete odabrati više tvrdnji):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F187DC4-5C77-4C6B-9714-BAB0F23D864D}"/>
              </a:ext>
            </a:extLst>
          </p:cNvPr>
          <p:cNvSpPr txBox="1"/>
          <p:nvPr/>
        </p:nvSpPr>
        <p:spPr>
          <a:xfrm>
            <a:off x="0" y="1641764"/>
            <a:ext cx="5309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/>
              <a:t>Učitelj je u nastavu uvrstio sadržaje koji olakšavaju djetetovo nošenje sa stresnom/kriznom situacijom.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0AC538A-9B56-406B-9D6D-DC0BA97D2F79}"/>
              </a:ext>
            </a:extLst>
          </p:cNvPr>
          <p:cNvSpPr txBox="1"/>
          <p:nvPr/>
        </p:nvSpPr>
        <p:spPr>
          <a:xfrm>
            <a:off x="-1" y="2334784"/>
            <a:ext cx="53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Škola na daljinu pozitivno utječe na obiteljske odnose.</a:t>
            </a: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27644A3-B847-49CD-B5CA-45BD29BD5479}"/>
              </a:ext>
            </a:extLst>
          </p:cNvPr>
          <p:cNvSpPr txBox="1"/>
          <p:nvPr/>
        </p:nvSpPr>
        <p:spPr>
          <a:xfrm>
            <a:off x="0" y="2880850"/>
            <a:ext cx="5309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Brinem se kakav će utjecaj izloženost ekranima imati na zdravlje djece.</a:t>
            </a: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A34185E-27AE-43E6-AF34-96C22B5537BA}"/>
              </a:ext>
            </a:extLst>
          </p:cNvPr>
          <p:cNvSpPr txBox="1"/>
          <p:nvPr/>
        </p:nvSpPr>
        <p:spPr>
          <a:xfrm>
            <a:off x="-4" y="3590917"/>
            <a:ext cx="53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Netko od članova obitelji zaražen je COVIDOM 19.</a:t>
            </a:r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13470EE-DB14-40F1-BBB6-17C1922FA3F9}"/>
              </a:ext>
            </a:extLst>
          </p:cNvPr>
          <p:cNvSpPr txBox="1"/>
          <p:nvPr/>
        </p:nvSpPr>
        <p:spPr>
          <a:xfrm>
            <a:off x="-5" y="4160248"/>
            <a:ext cx="530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Iscrpljen/a sam.</a:t>
            </a:r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19DDB6C-D3E2-4D12-8EDE-22E2B1650D4C}"/>
              </a:ext>
            </a:extLst>
          </p:cNvPr>
          <p:cNvSpPr txBox="1"/>
          <p:nvPr/>
        </p:nvSpPr>
        <p:spPr>
          <a:xfrm>
            <a:off x="-6" y="4770050"/>
            <a:ext cx="5309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Napokon imam dovoljno vremena za igru i razonodu s djetetom/djecom.</a:t>
            </a:r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530ADFE-DEDC-4358-9CF6-CF18F3E9336E}"/>
              </a:ext>
            </a:extLst>
          </p:cNvPr>
          <p:cNvSpPr txBox="1"/>
          <p:nvPr/>
        </p:nvSpPr>
        <p:spPr>
          <a:xfrm>
            <a:off x="0" y="5478605"/>
            <a:ext cx="5309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Ne stignem obavljati svakodnevne aktivnosti jer moram pomagati djetetu/djeci.</a:t>
            </a:r>
            <a:endParaRPr lang="hr-HR" dirty="0"/>
          </a:p>
        </p:txBody>
      </p:sp>
      <p:pic>
        <p:nvPicPr>
          <p:cNvPr id="19458" name="Picture 2" descr="Forms response chart. Question title: Označite tvrdnje s kojima se slažete (možete odabrati više tvrdnji):. Number of responses: 257 responses.">
            <a:extLst>
              <a:ext uri="{FF2B5EF4-FFF2-40B4-BE49-F238E27FC236}">
                <a16:creationId xmlns:a16="http://schemas.microsoft.com/office/drawing/2014/main" id="{1B069F53-A829-4A0E-A690-23D4D8445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6" t="21508" r="2766" b="9111"/>
          <a:stretch/>
        </p:blipFill>
        <p:spPr bwMode="auto">
          <a:xfrm>
            <a:off x="5309750" y="1430915"/>
            <a:ext cx="6882250" cy="514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77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7FE0C1-822A-49AE-B7E5-35A00394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271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EVALUACIJA NASTAVE NA DALJINU OD STRANE RODITELJA UČENIKA OD 1. DO 4. RAZREDA OŠ ŽITNJAK </a:t>
            </a:r>
            <a:br>
              <a:rPr lang="hr-HR" dirty="0"/>
            </a:br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CA06372B-6B43-41CE-A823-58250B4EAD0D}"/>
              </a:ext>
            </a:extLst>
          </p:cNvPr>
          <p:cNvSpPr txBox="1"/>
          <p:nvPr/>
        </p:nvSpPr>
        <p:spPr>
          <a:xfrm>
            <a:off x="3667990" y="2158278"/>
            <a:ext cx="521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BROJ ISPITANIKA: 142 roditelja</a:t>
            </a:r>
          </a:p>
        </p:txBody>
      </p:sp>
      <p:pic>
        <p:nvPicPr>
          <p:cNvPr id="41986" name="Picture 2" descr="Top 10 Educational Cartoon TV Shows Your Child Should Watch">
            <a:extLst>
              <a:ext uri="{FF2B5EF4-FFF2-40B4-BE49-F238E27FC236}">
                <a16:creationId xmlns:a16="http://schemas.microsoft.com/office/drawing/2014/main" id="{EBCE1F66-B92D-4390-8656-9986DD74D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584" y="2640990"/>
            <a:ext cx="7114310" cy="411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op 10 Educational Cartoon TV Shows Your Child Should Watch">
            <a:extLst>
              <a:ext uri="{FF2B5EF4-FFF2-40B4-BE49-F238E27FC236}">
                <a16:creationId xmlns:a16="http://schemas.microsoft.com/office/drawing/2014/main" id="{E486564E-7B51-40CC-9F7D-982A68687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6" t="3559" r="18750" b="52649"/>
          <a:stretch/>
        </p:blipFill>
        <p:spPr bwMode="auto">
          <a:xfrm>
            <a:off x="9915159" y="4675445"/>
            <a:ext cx="997210" cy="191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DE3AE1A-0EF7-4ADA-8241-D48F7D76448C}"/>
              </a:ext>
            </a:extLst>
          </p:cNvPr>
          <p:cNvSpPr txBox="1"/>
          <p:nvPr/>
        </p:nvSpPr>
        <p:spPr>
          <a:xfrm rot="21321668">
            <a:off x="3439391" y="2961805"/>
            <a:ext cx="758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b="1" dirty="0"/>
              <a:t>O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6D50811-A475-4D1E-90CF-6F94F3B7E055}"/>
              </a:ext>
            </a:extLst>
          </p:cNvPr>
          <p:cNvSpPr txBox="1"/>
          <p:nvPr/>
        </p:nvSpPr>
        <p:spPr>
          <a:xfrm>
            <a:off x="4506191" y="2799173"/>
            <a:ext cx="758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b="1" dirty="0"/>
              <a:t>N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F71398B-9981-4099-BD72-B7BA92A9ECE7}"/>
              </a:ext>
            </a:extLst>
          </p:cNvPr>
          <p:cNvSpPr txBox="1"/>
          <p:nvPr/>
        </p:nvSpPr>
        <p:spPr>
          <a:xfrm rot="226875">
            <a:off x="5716732" y="2935888"/>
            <a:ext cx="758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b="1" dirty="0"/>
              <a:t>L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B4B00A8-9BD7-435B-9DF9-7E94ABAD20F2}"/>
              </a:ext>
            </a:extLst>
          </p:cNvPr>
          <p:cNvSpPr txBox="1"/>
          <p:nvPr/>
        </p:nvSpPr>
        <p:spPr>
          <a:xfrm rot="303554">
            <a:off x="7954004" y="2961804"/>
            <a:ext cx="758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b="1" dirty="0"/>
              <a:t>N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92C6C0AF-8D11-4035-AC48-8E0F1147AB19}"/>
              </a:ext>
            </a:extLst>
          </p:cNvPr>
          <p:cNvSpPr txBox="1"/>
          <p:nvPr/>
        </p:nvSpPr>
        <p:spPr>
          <a:xfrm rot="21290358">
            <a:off x="6833298" y="2911345"/>
            <a:ext cx="758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b="1" dirty="0"/>
              <a:t>I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7891A292-BABC-4D21-BC8D-E3AE9B8B0A70}"/>
              </a:ext>
            </a:extLst>
          </p:cNvPr>
          <p:cNvSpPr txBox="1"/>
          <p:nvPr/>
        </p:nvSpPr>
        <p:spPr>
          <a:xfrm>
            <a:off x="8973245" y="2878103"/>
            <a:ext cx="758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b="1" dirty="0"/>
              <a:t>E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00698D13-832E-4ADF-9939-E203FA5BA975}"/>
              </a:ext>
            </a:extLst>
          </p:cNvPr>
          <p:cNvSpPr txBox="1"/>
          <p:nvPr/>
        </p:nvSpPr>
        <p:spPr>
          <a:xfrm rot="380270">
            <a:off x="3455573" y="4977801"/>
            <a:ext cx="758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b="1" dirty="0"/>
              <a:t>N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EE090DC7-80EE-4E33-A9DE-7AC936B455D1}"/>
              </a:ext>
            </a:extLst>
          </p:cNvPr>
          <p:cNvSpPr txBox="1"/>
          <p:nvPr/>
        </p:nvSpPr>
        <p:spPr>
          <a:xfrm rot="380270">
            <a:off x="4634285" y="5166147"/>
            <a:ext cx="695320" cy="43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b="1" dirty="0"/>
              <a:t>A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B70096B9-D199-479C-BC3C-2701916820C6}"/>
              </a:ext>
            </a:extLst>
          </p:cNvPr>
          <p:cNvSpPr txBox="1"/>
          <p:nvPr/>
        </p:nvSpPr>
        <p:spPr>
          <a:xfrm rot="21051414">
            <a:off x="5725062" y="4861242"/>
            <a:ext cx="695320" cy="43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b="1" dirty="0"/>
              <a:t>S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8CB9BE7B-2E1D-430C-80D5-5C87241B6C6C}"/>
              </a:ext>
            </a:extLst>
          </p:cNvPr>
          <p:cNvSpPr txBox="1"/>
          <p:nvPr/>
        </p:nvSpPr>
        <p:spPr>
          <a:xfrm>
            <a:off x="6922018" y="4980297"/>
            <a:ext cx="695320" cy="43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b="1" dirty="0"/>
              <a:t>T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14BD3F35-CE6C-4417-A2F4-7B73C77F97AF}"/>
              </a:ext>
            </a:extLst>
          </p:cNvPr>
          <p:cNvSpPr txBox="1"/>
          <p:nvPr/>
        </p:nvSpPr>
        <p:spPr>
          <a:xfrm rot="380270">
            <a:off x="8021151" y="4955823"/>
            <a:ext cx="695320" cy="43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b="1" dirty="0"/>
              <a:t>A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91ECE816-8F5E-4979-BEC1-725D0751633E}"/>
              </a:ext>
            </a:extLst>
          </p:cNvPr>
          <p:cNvSpPr txBox="1"/>
          <p:nvPr/>
        </p:nvSpPr>
        <p:spPr>
          <a:xfrm>
            <a:off x="9081594" y="5114242"/>
            <a:ext cx="695320" cy="43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b="1" dirty="0"/>
              <a:t>V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C93D4159-D130-41A1-A981-55A21CEF2D3C}"/>
              </a:ext>
            </a:extLst>
          </p:cNvPr>
          <p:cNvSpPr txBox="1"/>
          <p:nvPr/>
        </p:nvSpPr>
        <p:spPr>
          <a:xfrm rot="380270">
            <a:off x="10049348" y="4932444"/>
            <a:ext cx="695320" cy="43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80486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D46DCE5-284A-4770-8679-F676E7C11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730"/>
            <a:ext cx="12192000" cy="689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5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F6C72F-6A21-4A50-A1DE-ED38B5616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Nastavnici se jako trude da nam olakšaju rad s djecom.</a:t>
            </a:r>
            <a:endParaRPr lang="hr-HR" sz="4000" dirty="0"/>
          </a:p>
        </p:txBody>
      </p:sp>
      <p:pic>
        <p:nvPicPr>
          <p:cNvPr id="20482" name="Picture 2" descr="Forms response chart. Question title: Nastavnici se jako trude da nam olakšaju rad s djecom.. Number of responses: 257 responses.">
            <a:extLst>
              <a:ext uri="{FF2B5EF4-FFF2-40B4-BE49-F238E27FC236}">
                <a16:creationId xmlns:a16="http://schemas.microsoft.com/office/drawing/2014/main" id="{55345FCD-A90F-41F9-977E-1D9AE97A2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1" t="25301" r="21079" b="3188"/>
          <a:stretch/>
        </p:blipFill>
        <p:spPr bwMode="auto">
          <a:xfrm>
            <a:off x="426027" y="2608118"/>
            <a:ext cx="7315200" cy="366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Super Teacher 2 Sample | Digi stamps, Dolls, Super teacher">
            <a:extLst>
              <a:ext uri="{FF2B5EF4-FFF2-40B4-BE49-F238E27FC236}">
                <a16:creationId xmlns:a16="http://schemas.microsoft.com/office/drawing/2014/main" id="{C85B26C4-3D3F-4351-8AA8-7E9082BDF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80" y="2878282"/>
            <a:ext cx="3585246" cy="332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3565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B5AB60-94D0-4D7D-8071-9A12A5BF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Ocijenite školskom ocjenom  vaše cjelokupno zadovoljstvo online nastavom dosad. </a:t>
            </a:r>
          </a:p>
        </p:txBody>
      </p:sp>
      <p:pic>
        <p:nvPicPr>
          <p:cNvPr id="21506" name="Picture 2" descr="Forms response chart. Question title: Ocijenite školskom ocjenom  vaše cjelokupno zadovoljstvo online nastavom dosad. . Number of responses: 257 responses.">
            <a:extLst>
              <a:ext uri="{FF2B5EF4-FFF2-40B4-BE49-F238E27FC236}">
                <a16:creationId xmlns:a16="http://schemas.microsoft.com/office/drawing/2014/main" id="{90C401C4-8558-4C2B-BAB9-70CF0A74F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t="20022" b="13593"/>
          <a:stretch/>
        </p:blipFill>
        <p:spPr bwMode="auto">
          <a:xfrm>
            <a:off x="103908" y="2012807"/>
            <a:ext cx="11682845" cy="384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2868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BF11BE-7E9D-4AEF-85F4-812D9E784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07616"/>
            <a:ext cx="10515600" cy="2829502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/>
              <a:t>HVALA SVIM RODITELJIMA UČENIKA OSNOVNE ŠKOLE ŽITNJAK NA ISPUNJAVANJU ANKETE VEZANE UZ USPJEŠNOST PROVOĐENJA NASTAVE NA DALJINU U NAŠOJ ŠKOLI. </a:t>
            </a:r>
          </a:p>
          <a:p>
            <a:pPr marL="0" indent="0" algn="ctr">
              <a:buNone/>
            </a:pPr>
            <a:r>
              <a:rPr lang="hr-HR" dirty="0"/>
              <a:t>TRUDILI SMO SE DOSADA I TRUDITI ĆEMO SE I DALJE U OVOM OBLIKU PODUČAVANJA OMOGUĆITI VAŠOJ DJECI KVALITETNE, JASNE I KONKRETNE NASTAVNE SADRŽAJE. </a:t>
            </a:r>
          </a:p>
        </p:txBody>
      </p:sp>
      <p:pic>
        <p:nvPicPr>
          <p:cNvPr id="43010" name="Picture 2" descr="zahvale by Zvjezdana Dubrović | Serbian quotes, Love quotes, Happy ...">
            <a:extLst>
              <a:ext uri="{FF2B5EF4-FFF2-40B4-BE49-F238E27FC236}">
                <a16:creationId xmlns:a16="http://schemas.microsoft.com/office/drawing/2014/main" id="{4D49A731-5454-4A52-BF8C-7D9AD3295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4" y="0"/>
            <a:ext cx="2596065" cy="30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9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66C75B-BA08-4160-BCF6-6525E7F6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>Procijenite stupanj Vaše uključenosti u nastavu na daljinu (1 - minimalan, 5 - maksimalan).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352B61B-1240-41FA-BDCE-6759B0A9BEC5}"/>
              </a:ext>
            </a:extLst>
          </p:cNvPr>
          <p:cNvSpPr txBox="1"/>
          <p:nvPr/>
        </p:nvSpPr>
        <p:spPr>
          <a:xfrm>
            <a:off x="838200" y="5425963"/>
            <a:ext cx="23760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/>
              <a:t>1 – MINIMALAN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9DA4196-3356-490C-9F35-A75A34C811B3}"/>
              </a:ext>
            </a:extLst>
          </p:cNvPr>
          <p:cNvSpPr txBox="1"/>
          <p:nvPr/>
        </p:nvSpPr>
        <p:spPr>
          <a:xfrm>
            <a:off x="8648701" y="5527171"/>
            <a:ext cx="23760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/>
              <a:t>5. MAKSIMALAN</a:t>
            </a:r>
          </a:p>
        </p:txBody>
      </p:sp>
      <p:pic>
        <p:nvPicPr>
          <p:cNvPr id="4098" name="Picture 2" descr="Forms response chart. Question title: Procijenite stupanj Vaše uključenosti u nastavu na daljinu (1 - minimalan, 5 - maksimalan).. Number of responses: 142 responses.">
            <a:extLst>
              <a:ext uri="{FF2B5EF4-FFF2-40B4-BE49-F238E27FC236}">
                <a16:creationId xmlns:a16="http://schemas.microsoft.com/office/drawing/2014/main" id="{1C673EDC-9E46-4856-8E00-550324306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" t="22225" b="13055"/>
          <a:stretch/>
        </p:blipFill>
        <p:spPr bwMode="auto">
          <a:xfrm>
            <a:off x="997526" y="1828007"/>
            <a:ext cx="9632373" cy="369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042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73A2D7-7F5B-4F91-A9A0-AFE471BC9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Jeste li trenutno zaposleni (pitanje podrazumijeva rad na poslu i/ili rad od kuće)?</a:t>
            </a:r>
            <a:endParaRPr lang="hr-HR" sz="4000" dirty="0"/>
          </a:p>
        </p:txBody>
      </p:sp>
      <p:pic>
        <p:nvPicPr>
          <p:cNvPr id="5122" name="Picture 2" descr="Forms response chart. Question title: Jeste li trenutno zaposleni (pitanje podrazumijeva rad na poslu i/ili rad od kuće)?. Number of responses: 142 responses.">
            <a:extLst>
              <a:ext uri="{FF2B5EF4-FFF2-40B4-BE49-F238E27FC236}">
                <a16:creationId xmlns:a16="http://schemas.microsoft.com/office/drawing/2014/main" id="{ED5D8CBF-49FD-4E71-8255-B3FBB11D8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8" t="23072" r="29432"/>
          <a:stretch/>
        </p:blipFill>
        <p:spPr bwMode="auto">
          <a:xfrm>
            <a:off x="540328" y="1984664"/>
            <a:ext cx="6639791" cy="394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n cartoon working laptop with book and cup Vector Image">
            <a:extLst>
              <a:ext uri="{FF2B5EF4-FFF2-40B4-BE49-F238E27FC236}">
                <a16:creationId xmlns:a16="http://schemas.microsoft.com/office/drawing/2014/main" id="{4ACBA246-A30F-430F-8FCE-09E5ABFBF8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" t="3637" b="11666"/>
          <a:stretch/>
        </p:blipFill>
        <p:spPr bwMode="auto">
          <a:xfrm>
            <a:off x="7343774" y="2386178"/>
            <a:ext cx="4307898" cy="421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08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179784-5D85-4213-B5B8-EAE27AAC5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Procijenite Vašu opterećenost nastavom na daljinu. 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3467F02-C037-4ACF-A27F-13EBDE539363}"/>
              </a:ext>
            </a:extLst>
          </p:cNvPr>
          <p:cNvSpPr txBox="1"/>
          <p:nvPr/>
        </p:nvSpPr>
        <p:spPr>
          <a:xfrm>
            <a:off x="838200" y="5331000"/>
            <a:ext cx="23760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/>
              <a:t>1 – MINIMALNA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C415E1D9-0732-4A57-813B-5A77F266B29E}"/>
              </a:ext>
            </a:extLst>
          </p:cNvPr>
          <p:cNvSpPr txBox="1"/>
          <p:nvPr/>
        </p:nvSpPr>
        <p:spPr>
          <a:xfrm>
            <a:off x="9507682" y="5331000"/>
            <a:ext cx="25145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/>
              <a:t>5 - MAKSIMALNA</a:t>
            </a:r>
          </a:p>
        </p:txBody>
      </p:sp>
      <p:pic>
        <p:nvPicPr>
          <p:cNvPr id="6146" name="Picture 2" descr="Forms response chart. Question title: Procijenite Vašu opterećenost nastavom na daljinu (1 - minimalna, 5 - maksimalna).. Number of responses: 142 responses.">
            <a:extLst>
              <a:ext uri="{FF2B5EF4-FFF2-40B4-BE49-F238E27FC236}">
                <a16:creationId xmlns:a16="http://schemas.microsoft.com/office/drawing/2014/main" id="{1F206CA8-447E-4459-8B9B-A0190BC96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" t="21329" b="14489"/>
          <a:stretch/>
        </p:blipFill>
        <p:spPr bwMode="auto">
          <a:xfrm>
            <a:off x="318654" y="1690688"/>
            <a:ext cx="11547764" cy="37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97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956FEF-CD45-44C8-8C99-F38CB64F2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/>
              <a:t>Procijenite stupanj samostalnosti Vašeg djeteta za praćenje nastave na daljinu.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8F5F8174-62FE-47AF-B5EA-5DC1E94BD0D5}"/>
              </a:ext>
            </a:extLst>
          </p:cNvPr>
          <p:cNvSpPr txBox="1"/>
          <p:nvPr/>
        </p:nvSpPr>
        <p:spPr>
          <a:xfrm>
            <a:off x="592281" y="5310218"/>
            <a:ext cx="23760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/>
              <a:t>1 – MINIMALAN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DBC43647-C082-489C-8FA5-EE111688B503}"/>
              </a:ext>
            </a:extLst>
          </p:cNvPr>
          <p:cNvSpPr txBox="1"/>
          <p:nvPr/>
        </p:nvSpPr>
        <p:spPr>
          <a:xfrm>
            <a:off x="9247909" y="5321072"/>
            <a:ext cx="24868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/>
              <a:t>5 - MAKSIMALAN</a:t>
            </a:r>
          </a:p>
        </p:txBody>
      </p:sp>
      <p:pic>
        <p:nvPicPr>
          <p:cNvPr id="7170" name="Picture 2" descr="Forms response chart. Question title: Procijenite stupanj samostalnosti Vašeg djeteta za praćenje nastave na daljinu (1 - minimalna, 5 - maksimalna).. Number of responses: 142 responses.">
            <a:extLst>
              <a:ext uri="{FF2B5EF4-FFF2-40B4-BE49-F238E27FC236}">
                <a16:creationId xmlns:a16="http://schemas.microsoft.com/office/drawing/2014/main" id="{F50A5806-6855-43F8-AA0A-91C9414B8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26199" b="12925"/>
          <a:stretch/>
        </p:blipFill>
        <p:spPr bwMode="auto">
          <a:xfrm>
            <a:off x="0" y="1543050"/>
            <a:ext cx="117348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524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C1D567-7859-415F-ABED-8AAC236C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Mojemu djetetu, a i meni omogućena je interakcija s učiteljem ako nam nešto nije jasno.</a:t>
            </a:r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AD3E3AD-BAA7-4D02-8243-F9A9FF8BAF50}"/>
              </a:ext>
            </a:extLst>
          </p:cNvPr>
          <p:cNvSpPr txBox="1"/>
          <p:nvPr/>
        </p:nvSpPr>
        <p:spPr>
          <a:xfrm>
            <a:off x="561107" y="5631409"/>
            <a:ext cx="39173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1 – UOPĆE SE NE SLAŽEM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05CF0AC-1D69-4935-8D44-2CDA82996AE5}"/>
              </a:ext>
            </a:extLst>
          </p:cNvPr>
          <p:cNvSpPr txBox="1"/>
          <p:nvPr/>
        </p:nvSpPr>
        <p:spPr>
          <a:xfrm>
            <a:off x="7713521" y="5631409"/>
            <a:ext cx="40974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500" dirty="0"/>
              <a:t>5 – U POTPUNOSTI SE SLAŽEM</a:t>
            </a:r>
          </a:p>
        </p:txBody>
      </p:sp>
      <p:pic>
        <p:nvPicPr>
          <p:cNvPr id="8194" name="Picture 2" descr="Forms response chart. Question title: Mojemu djetetu, a i meni omogućena je interakcija s učiteljem ako nam nešto nije jasno.. Number of responses: 142 responses.">
            <a:extLst>
              <a:ext uri="{FF2B5EF4-FFF2-40B4-BE49-F238E27FC236}">
                <a16:creationId xmlns:a16="http://schemas.microsoft.com/office/drawing/2014/main" id="{C246AB7B-7D00-4F4F-BD71-8EE67B9E8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t="21867" b="14848"/>
          <a:stretch/>
        </p:blipFill>
        <p:spPr bwMode="auto">
          <a:xfrm>
            <a:off x="429490" y="1827053"/>
            <a:ext cx="11630893" cy="366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3589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938</Words>
  <Application>Microsoft Office PowerPoint</Application>
  <PresentationFormat>Široki zaslon</PresentationFormat>
  <Paragraphs>119</Paragraphs>
  <Slides>43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Tema sustava Office</vt:lpstr>
      <vt:lpstr>EVALUACIJA NASTAVE NA DALJINU </vt:lpstr>
      <vt:lpstr>PowerPoint prezentacija</vt:lpstr>
      <vt:lpstr>PowerPoint prezentacija</vt:lpstr>
      <vt:lpstr>EVALUACIJA NASTAVE NA DALJINU OD STRANE RODITELJA UČENIKA OD 1. DO 4. RAZREDA OŠ ŽITNJAK  </vt:lpstr>
      <vt:lpstr>Procijenite stupanj Vaše uključenosti u nastavu na daljinu (1 - minimalan, 5 - maksimalan).</vt:lpstr>
      <vt:lpstr>Jeste li trenutno zaposleni (pitanje podrazumijeva rad na poslu i/ili rad od kuće)?</vt:lpstr>
      <vt:lpstr>Procijenite Vašu opterećenost nastavom na daljinu. </vt:lpstr>
      <vt:lpstr>Procijenite stupanj samostalnosti Vašeg djeteta za praćenje nastave na daljinu.</vt:lpstr>
      <vt:lpstr>Mojemu djetetu, a i meni omogućena je interakcija s učiteljem ako nam nešto nije jasno.</vt:lpstr>
      <vt:lpstr>Zahtjevi učitelja prema mojem djetetu traže angažman roditelja.</vt:lpstr>
      <vt:lpstr>Upute učitelja uvijek su  jasne.</vt:lpstr>
      <vt:lpstr>Povratne informacije učitelja redovite su i brze. </vt:lpstr>
      <vt:lpstr>Povratne informacije učitelja učeniku su motivirajuće.</vt:lpstr>
      <vt:lpstr>Učitelj prilagođava zadatke individualnim sposobnostima mojeg djeteta.</vt:lpstr>
      <vt:lpstr>Poznajem sve nastavne sadržaje i lako mogu pomoći djetetu. </vt:lpstr>
      <vt:lpstr>Imam dovoljno vremena kako bih mogao/la pomoći djetetu.</vt:lpstr>
      <vt:lpstr>Količina zadataka koje zadaje učitelj je prevelika. </vt:lpstr>
      <vt:lpstr>Težina zadataka koje zadaje učitelj je prezahtjevna. </vt:lpstr>
      <vt:lpstr>Nemamo adekvatne prostorne uvjete rada. </vt:lpstr>
      <vt:lpstr>EVALUACIJA NASTAVE NA DALJINU OD STRANE RODITELJA UČENIKA OD 5. DO 8. RAZREDA OŠ ŽITNJAK</vt:lpstr>
      <vt:lpstr>Procijenite stupanj Vaše uključenosti u nastavu na daljinu (1 - minimalan, 5 - maksimalan).</vt:lpstr>
      <vt:lpstr>Više se uključujem u proces učenja na daljinu svoga djeteta u odnosu na učenje u razredu.</vt:lpstr>
      <vt:lpstr>Moje dijete se samostalno i lako snalazi s tehnologijom potrebnom za online učenje (samostalno koristi e-alate kako bi pronašlo sadržaje koji dodatno pojašnjavaju ono što su radili u virtualnoj učionici)?</vt:lpstr>
      <vt:lpstr>Moje dijete dobiva previše zadataka  za rješavanje.</vt:lpstr>
      <vt:lpstr>Svakodnevno provjeravam zadatke koje  je moje dijete odradilo.</vt:lpstr>
      <vt:lpstr>Moje dijete se više veseli online učenju u odnosu na tradicionalno učenje u učionici.</vt:lpstr>
      <vt:lpstr>Imam dojam da je moje dijete na kraju dana učenja u online nastavi iscrpljeno. </vt:lpstr>
      <vt:lpstr>Zadovoljniji/a sam nastavom u online okruženju nego nastavom na tradicionalan način u školi. </vt:lpstr>
      <vt:lpstr>Redovito komuniciram s razrednikom/com.</vt:lpstr>
      <vt:lpstr>Mislim da su nastavnici preopterećeni. </vt:lpstr>
      <vt:lpstr>Ocijenite školskom ocjenom od 1 do 5 :Način na koji naši nastavnici/e objašnjavaju gradivo.</vt:lpstr>
      <vt:lpstr>Ocijenite školskom ocjenom od 1 do 5 : Pomoć i podršku koju moje dijete ima od nastavnika/ce.</vt:lpstr>
      <vt:lpstr>Ocijenite školskom ocjenom od 1 do 5 : Motivaciju svog djeteta za učenjem. </vt:lpstr>
      <vt:lpstr>Ocijenite školskom ocjenom od 1 do 5: Materijale za učenje koje šalju nastavnici/ce.</vt:lpstr>
      <vt:lpstr>Ocijenite školskom ocjenom od 1 do 5 : Entuzijazam i motiviranost nastavnika/ca.</vt:lpstr>
      <vt:lpstr>Ocijenite školskom ocjenom od 1 do 5 : Način na koji škola (nastavnici/e, ravnatelj/ica, stručne službe itd.) upravljaju ovom krizom.</vt:lpstr>
      <vt:lpstr>Nemamo adekvatne prostorne uvjete rada. </vt:lpstr>
      <vt:lpstr>ZA KRAJ:  Pitanja za roditelje svih učenika Oš Žitnjak </vt:lpstr>
      <vt:lpstr>Označite tvrdnje s kojima se slažete (možete odabrati više tvrdnji):</vt:lpstr>
      <vt:lpstr>PowerPoint prezentacija</vt:lpstr>
      <vt:lpstr>Nastavnici se jako trude da nam olakšaju rad s djecom.</vt:lpstr>
      <vt:lpstr>Ocijenite školskom ocjenom  vaše cjelokupno zadovoljstvo online nastavom dosad.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EVALUACIJA NASTAVE NA DALJINU</dc:title>
  <dc:creator>Korisnik</dc:creator>
  <cp:lastModifiedBy>Korisnik</cp:lastModifiedBy>
  <cp:revision>30</cp:revision>
  <dcterms:created xsi:type="dcterms:W3CDTF">2020-04-23T14:41:05Z</dcterms:created>
  <dcterms:modified xsi:type="dcterms:W3CDTF">2020-04-24T12:40:23Z</dcterms:modified>
</cp:coreProperties>
</file>