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65" r:id="rId4"/>
    <p:sldId id="284" r:id="rId5"/>
    <p:sldId id="271" r:id="rId6"/>
    <p:sldId id="290" r:id="rId7"/>
    <p:sldId id="283" r:id="rId8"/>
    <p:sldId id="288" r:id="rId9"/>
    <p:sldId id="295" r:id="rId10"/>
    <p:sldId id="268" r:id="rId11"/>
    <p:sldId id="296" r:id="rId12"/>
    <p:sldId id="276" r:id="rId13"/>
    <p:sldId id="278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7" autoAdjust="0"/>
    <p:restoredTop sz="94660"/>
  </p:normalViewPr>
  <p:slideViewPr>
    <p:cSldViewPr>
      <p:cViewPr>
        <p:scale>
          <a:sx n="100" d="100"/>
          <a:sy n="100" d="100"/>
        </p:scale>
        <p:origin x="-282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E8C9D-28C1-4742-8707-FEFC0AC50F5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0720A11-04FA-4A1B-9DAE-E0E231890D1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r-HR" b="1" dirty="0" smtClean="0">
              <a:solidFill>
                <a:srgbClr val="FF0000"/>
              </a:solidFill>
            </a:rPr>
            <a:t>tjelesna</a:t>
          </a:r>
          <a:endParaRPr lang="hr-HR" b="1" dirty="0">
            <a:solidFill>
              <a:srgbClr val="FF0000"/>
            </a:solidFill>
          </a:endParaRPr>
        </a:p>
      </dgm:t>
    </dgm:pt>
    <dgm:pt modelId="{94EE187B-E91B-4A38-A43A-FE03B5DB0733}" type="parTrans" cxnId="{E22F4486-FD14-4817-8D71-4B81722D7CA1}">
      <dgm:prSet/>
      <dgm:spPr/>
      <dgm:t>
        <a:bodyPr/>
        <a:lstStyle/>
        <a:p>
          <a:endParaRPr lang="hr-HR"/>
        </a:p>
      </dgm:t>
    </dgm:pt>
    <dgm:pt modelId="{D43C79C9-221D-41D5-9125-D9307A611477}" type="sibTrans" cxnId="{E22F4486-FD14-4817-8D71-4B81722D7CA1}">
      <dgm:prSet/>
      <dgm:spPr/>
      <dgm:t>
        <a:bodyPr/>
        <a:lstStyle/>
        <a:p>
          <a:endParaRPr lang="hr-HR"/>
        </a:p>
      </dgm:t>
    </dgm:pt>
    <dgm:pt modelId="{14AC8B29-384F-4EB9-81B0-8A4A844CF48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r-HR" b="1" dirty="0" smtClean="0">
              <a:solidFill>
                <a:srgbClr val="FF0000"/>
              </a:solidFill>
            </a:rPr>
            <a:t>psihička</a:t>
          </a:r>
          <a:endParaRPr lang="hr-HR" b="1" dirty="0">
            <a:solidFill>
              <a:srgbClr val="FF0000"/>
            </a:solidFill>
          </a:endParaRPr>
        </a:p>
      </dgm:t>
    </dgm:pt>
    <dgm:pt modelId="{C797F09C-917B-455B-A365-35364E94E5F3}" type="parTrans" cxnId="{599630F0-9B2B-45F9-A8E5-227334B7F34E}">
      <dgm:prSet/>
      <dgm:spPr/>
      <dgm:t>
        <a:bodyPr/>
        <a:lstStyle/>
        <a:p>
          <a:endParaRPr lang="hr-HR"/>
        </a:p>
      </dgm:t>
    </dgm:pt>
    <dgm:pt modelId="{76899490-057A-484F-95F4-2F3286DD4D5C}" type="sibTrans" cxnId="{599630F0-9B2B-45F9-A8E5-227334B7F34E}">
      <dgm:prSet/>
      <dgm:spPr/>
      <dgm:t>
        <a:bodyPr/>
        <a:lstStyle/>
        <a:p>
          <a:endParaRPr lang="hr-HR"/>
        </a:p>
      </dgm:t>
    </dgm:pt>
    <dgm:pt modelId="{628F1470-A3D7-4689-AFDF-82C59B5801EC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dirty="0" smtClean="0"/>
            <a:t>intelektualna</a:t>
          </a:r>
          <a:endParaRPr lang="hr-HR" dirty="0"/>
        </a:p>
      </dgm:t>
    </dgm:pt>
    <dgm:pt modelId="{A8251A8D-FBDA-4D70-B528-3CF0DB14714D}" type="parTrans" cxnId="{1A4738C1-4AC3-41B6-AB40-842C26B52E71}">
      <dgm:prSet/>
      <dgm:spPr/>
      <dgm:t>
        <a:bodyPr/>
        <a:lstStyle/>
        <a:p>
          <a:endParaRPr lang="hr-HR"/>
        </a:p>
      </dgm:t>
    </dgm:pt>
    <dgm:pt modelId="{D3453D07-6E99-429A-8950-DB83C2DB67B0}" type="sibTrans" cxnId="{1A4738C1-4AC3-41B6-AB40-842C26B52E71}">
      <dgm:prSet/>
      <dgm:spPr/>
      <dgm:t>
        <a:bodyPr/>
        <a:lstStyle/>
        <a:p>
          <a:endParaRPr lang="hr-HR"/>
        </a:p>
      </dgm:t>
    </dgm:pt>
    <dgm:pt modelId="{3F26D30F-36CB-485A-899F-B46747241F83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dirty="0" smtClean="0"/>
            <a:t>emocionalna</a:t>
          </a:r>
          <a:endParaRPr lang="hr-HR" dirty="0"/>
        </a:p>
      </dgm:t>
    </dgm:pt>
    <dgm:pt modelId="{E593B4A6-E0C5-44AA-BF28-BADF6ACCF6DA}" type="parTrans" cxnId="{1BDF4F31-EFDE-4C8C-96CB-DE1FC3149A3F}">
      <dgm:prSet/>
      <dgm:spPr/>
      <dgm:t>
        <a:bodyPr/>
        <a:lstStyle/>
        <a:p>
          <a:endParaRPr lang="hr-HR"/>
        </a:p>
      </dgm:t>
    </dgm:pt>
    <dgm:pt modelId="{F55A5602-CC85-44F9-AB68-E43264D91747}" type="sibTrans" cxnId="{1BDF4F31-EFDE-4C8C-96CB-DE1FC3149A3F}">
      <dgm:prSet/>
      <dgm:spPr/>
      <dgm:t>
        <a:bodyPr/>
        <a:lstStyle/>
        <a:p>
          <a:endParaRPr lang="hr-HR"/>
        </a:p>
      </dgm:t>
    </dgm:pt>
    <dgm:pt modelId="{EC8A18FC-E65C-44DB-986B-EFFBCD5BE3D2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dirty="0" smtClean="0"/>
            <a:t>socijalna</a:t>
          </a:r>
          <a:endParaRPr lang="hr-HR" dirty="0"/>
        </a:p>
      </dgm:t>
    </dgm:pt>
    <dgm:pt modelId="{B5FD5716-BA8E-421C-B729-8EF90C4081FA}" type="parTrans" cxnId="{83ED967B-88F3-4403-BBE4-1742F61DE38A}">
      <dgm:prSet/>
      <dgm:spPr/>
      <dgm:t>
        <a:bodyPr/>
        <a:lstStyle/>
        <a:p>
          <a:endParaRPr lang="hr-HR"/>
        </a:p>
      </dgm:t>
    </dgm:pt>
    <dgm:pt modelId="{620689FB-A5C1-46F6-A134-95B403250058}" type="sibTrans" cxnId="{83ED967B-88F3-4403-BBE4-1742F61DE38A}">
      <dgm:prSet/>
      <dgm:spPr/>
      <dgm:t>
        <a:bodyPr/>
        <a:lstStyle/>
        <a:p>
          <a:endParaRPr lang="hr-HR"/>
        </a:p>
      </dgm:t>
    </dgm:pt>
    <dgm:pt modelId="{F780D84D-3960-45C9-847C-60B209F43B81}" type="pres">
      <dgm:prSet presAssocID="{118E8C9D-28C1-4742-8707-FEFC0AC50F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2F582DF-4FE2-4030-8F26-51C14428D0C8}" type="pres">
      <dgm:prSet presAssocID="{B0720A11-04FA-4A1B-9DAE-E0E231890D14}" presName="root" presStyleCnt="0"/>
      <dgm:spPr/>
    </dgm:pt>
    <dgm:pt modelId="{A3AFB442-655D-4E06-AC8F-14970BEA26D2}" type="pres">
      <dgm:prSet presAssocID="{B0720A11-04FA-4A1B-9DAE-E0E231890D14}" presName="rootComposite" presStyleCnt="0"/>
      <dgm:spPr/>
    </dgm:pt>
    <dgm:pt modelId="{11B05527-07C7-42BF-A15B-8D2AE5B0363F}" type="pres">
      <dgm:prSet presAssocID="{B0720A11-04FA-4A1B-9DAE-E0E231890D14}" presName="rootText" presStyleLbl="node1" presStyleIdx="0" presStyleCnt="2" custScaleX="157348"/>
      <dgm:spPr/>
      <dgm:t>
        <a:bodyPr/>
        <a:lstStyle/>
        <a:p>
          <a:endParaRPr lang="hr-HR"/>
        </a:p>
      </dgm:t>
    </dgm:pt>
    <dgm:pt modelId="{424072C4-48C1-47FE-9395-4C436415FCB8}" type="pres">
      <dgm:prSet presAssocID="{B0720A11-04FA-4A1B-9DAE-E0E231890D14}" presName="rootConnector" presStyleLbl="node1" presStyleIdx="0" presStyleCnt="2"/>
      <dgm:spPr/>
      <dgm:t>
        <a:bodyPr/>
        <a:lstStyle/>
        <a:p>
          <a:endParaRPr lang="hr-HR"/>
        </a:p>
      </dgm:t>
    </dgm:pt>
    <dgm:pt modelId="{B848DE53-122D-4216-BBF6-8C1540EB5B47}" type="pres">
      <dgm:prSet presAssocID="{B0720A11-04FA-4A1B-9DAE-E0E231890D14}" presName="childShape" presStyleCnt="0"/>
      <dgm:spPr/>
    </dgm:pt>
    <dgm:pt modelId="{317459D0-AB81-45D1-9A5F-3C1D3CA8331F}" type="pres">
      <dgm:prSet presAssocID="{14AC8B29-384F-4EB9-81B0-8A4A844CF483}" presName="root" presStyleCnt="0"/>
      <dgm:spPr/>
    </dgm:pt>
    <dgm:pt modelId="{D307C525-793F-40EC-896F-59F5425EC475}" type="pres">
      <dgm:prSet presAssocID="{14AC8B29-384F-4EB9-81B0-8A4A844CF483}" presName="rootComposite" presStyleCnt="0"/>
      <dgm:spPr/>
    </dgm:pt>
    <dgm:pt modelId="{C99A6832-80D6-4C48-AF50-6657C3226FE1}" type="pres">
      <dgm:prSet presAssocID="{14AC8B29-384F-4EB9-81B0-8A4A844CF483}" presName="rootText" presStyleLbl="node1" presStyleIdx="1" presStyleCnt="2" custScaleX="322315"/>
      <dgm:spPr/>
      <dgm:t>
        <a:bodyPr/>
        <a:lstStyle/>
        <a:p>
          <a:endParaRPr lang="hr-HR"/>
        </a:p>
      </dgm:t>
    </dgm:pt>
    <dgm:pt modelId="{23F9DD2E-6616-49F7-88BB-47C4A1B942F6}" type="pres">
      <dgm:prSet presAssocID="{14AC8B29-384F-4EB9-81B0-8A4A844CF483}" presName="rootConnector" presStyleLbl="node1" presStyleIdx="1" presStyleCnt="2"/>
      <dgm:spPr/>
      <dgm:t>
        <a:bodyPr/>
        <a:lstStyle/>
        <a:p>
          <a:endParaRPr lang="hr-HR"/>
        </a:p>
      </dgm:t>
    </dgm:pt>
    <dgm:pt modelId="{1C3FF826-0C34-4C05-A99E-5A416D3E69C8}" type="pres">
      <dgm:prSet presAssocID="{14AC8B29-384F-4EB9-81B0-8A4A844CF483}" presName="childShape" presStyleCnt="0"/>
      <dgm:spPr/>
    </dgm:pt>
    <dgm:pt modelId="{A041BA3C-11C2-4AB9-92B7-5C5BC79454D6}" type="pres">
      <dgm:prSet presAssocID="{A8251A8D-FBDA-4D70-B528-3CF0DB14714D}" presName="Name13" presStyleLbl="parChTrans1D2" presStyleIdx="0" presStyleCnt="3"/>
      <dgm:spPr/>
      <dgm:t>
        <a:bodyPr/>
        <a:lstStyle/>
        <a:p>
          <a:endParaRPr lang="hr-HR"/>
        </a:p>
      </dgm:t>
    </dgm:pt>
    <dgm:pt modelId="{A961D786-76AE-44EF-8A89-8EAF5F8FE262}" type="pres">
      <dgm:prSet presAssocID="{628F1470-A3D7-4689-AFDF-82C59B5801EC}" presName="childText" presStyleLbl="bgAcc1" presStyleIdx="0" presStyleCnt="3" custScaleX="3009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D025B2-351C-46AC-A3F8-B4AA26774883}" type="pres">
      <dgm:prSet presAssocID="{E593B4A6-E0C5-44AA-BF28-BADF6ACCF6DA}" presName="Name13" presStyleLbl="parChTrans1D2" presStyleIdx="1" presStyleCnt="3"/>
      <dgm:spPr/>
      <dgm:t>
        <a:bodyPr/>
        <a:lstStyle/>
        <a:p>
          <a:endParaRPr lang="hr-HR"/>
        </a:p>
      </dgm:t>
    </dgm:pt>
    <dgm:pt modelId="{08DBC543-502B-4903-8FCD-F4876801923A}" type="pres">
      <dgm:prSet presAssocID="{3F26D30F-36CB-485A-899F-B46747241F83}" presName="childText" presStyleLbl="bgAcc1" presStyleIdx="1" presStyleCnt="3" custScaleX="3079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E26F52-3883-4F5A-8EF8-C8C5E48A5E38}" type="pres">
      <dgm:prSet presAssocID="{B5FD5716-BA8E-421C-B729-8EF90C4081FA}" presName="Name13" presStyleLbl="parChTrans1D2" presStyleIdx="2" presStyleCnt="3"/>
      <dgm:spPr/>
      <dgm:t>
        <a:bodyPr/>
        <a:lstStyle/>
        <a:p>
          <a:endParaRPr lang="hr-HR"/>
        </a:p>
      </dgm:t>
    </dgm:pt>
    <dgm:pt modelId="{521C6D3F-D580-48D1-81C5-1934E91AFCE0}" type="pres">
      <dgm:prSet presAssocID="{EC8A18FC-E65C-44DB-986B-EFFBCD5BE3D2}" presName="childText" presStyleLbl="bgAcc1" presStyleIdx="2" presStyleCnt="3" custScaleX="307978" custLinFactNeighborX="6901" custLinFactNeighborY="-4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FA1DC3-69B0-4DED-97A7-2CF678BFB0D1}" type="presOf" srcId="{628F1470-A3D7-4689-AFDF-82C59B5801EC}" destId="{A961D786-76AE-44EF-8A89-8EAF5F8FE262}" srcOrd="0" destOrd="0" presId="urn:microsoft.com/office/officeart/2005/8/layout/hierarchy3"/>
    <dgm:cxn modelId="{599630F0-9B2B-45F9-A8E5-227334B7F34E}" srcId="{118E8C9D-28C1-4742-8707-FEFC0AC50F5F}" destId="{14AC8B29-384F-4EB9-81B0-8A4A844CF483}" srcOrd="1" destOrd="0" parTransId="{C797F09C-917B-455B-A365-35364E94E5F3}" sibTransId="{76899490-057A-484F-95F4-2F3286DD4D5C}"/>
    <dgm:cxn modelId="{A5DD7C66-D3CD-4CFD-AFB2-84DE2D2D040E}" type="presOf" srcId="{3F26D30F-36CB-485A-899F-B46747241F83}" destId="{08DBC543-502B-4903-8FCD-F4876801923A}" srcOrd="0" destOrd="0" presId="urn:microsoft.com/office/officeart/2005/8/layout/hierarchy3"/>
    <dgm:cxn modelId="{BB787245-0C08-44A8-B600-A1E9DEBA0118}" type="presOf" srcId="{EC8A18FC-E65C-44DB-986B-EFFBCD5BE3D2}" destId="{521C6D3F-D580-48D1-81C5-1934E91AFCE0}" srcOrd="0" destOrd="0" presId="urn:microsoft.com/office/officeart/2005/8/layout/hierarchy3"/>
    <dgm:cxn modelId="{946E6B7E-CA24-4FB0-ABFE-B727CE4851CB}" type="presOf" srcId="{B5FD5716-BA8E-421C-B729-8EF90C4081FA}" destId="{02E26F52-3883-4F5A-8EF8-C8C5E48A5E38}" srcOrd="0" destOrd="0" presId="urn:microsoft.com/office/officeart/2005/8/layout/hierarchy3"/>
    <dgm:cxn modelId="{B45F7F88-10DB-4F35-B0B7-10970CB0F394}" type="presOf" srcId="{14AC8B29-384F-4EB9-81B0-8A4A844CF483}" destId="{C99A6832-80D6-4C48-AF50-6657C3226FE1}" srcOrd="0" destOrd="0" presId="urn:microsoft.com/office/officeart/2005/8/layout/hierarchy3"/>
    <dgm:cxn modelId="{6E0C5048-ABB7-4BCE-BDD4-E6767DF15A5D}" type="presOf" srcId="{B0720A11-04FA-4A1B-9DAE-E0E231890D14}" destId="{11B05527-07C7-42BF-A15B-8D2AE5B0363F}" srcOrd="0" destOrd="0" presId="urn:microsoft.com/office/officeart/2005/8/layout/hierarchy3"/>
    <dgm:cxn modelId="{13F4E530-0E9A-4862-8B3D-403AE043610E}" type="presOf" srcId="{14AC8B29-384F-4EB9-81B0-8A4A844CF483}" destId="{23F9DD2E-6616-49F7-88BB-47C4A1B942F6}" srcOrd="1" destOrd="0" presId="urn:microsoft.com/office/officeart/2005/8/layout/hierarchy3"/>
    <dgm:cxn modelId="{1A4738C1-4AC3-41B6-AB40-842C26B52E71}" srcId="{14AC8B29-384F-4EB9-81B0-8A4A844CF483}" destId="{628F1470-A3D7-4689-AFDF-82C59B5801EC}" srcOrd="0" destOrd="0" parTransId="{A8251A8D-FBDA-4D70-B528-3CF0DB14714D}" sibTransId="{D3453D07-6E99-429A-8950-DB83C2DB67B0}"/>
    <dgm:cxn modelId="{E22F4486-FD14-4817-8D71-4B81722D7CA1}" srcId="{118E8C9D-28C1-4742-8707-FEFC0AC50F5F}" destId="{B0720A11-04FA-4A1B-9DAE-E0E231890D14}" srcOrd="0" destOrd="0" parTransId="{94EE187B-E91B-4A38-A43A-FE03B5DB0733}" sibTransId="{D43C79C9-221D-41D5-9125-D9307A611477}"/>
    <dgm:cxn modelId="{A0BF85A3-2848-418E-9D6A-B7AFEA1BA541}" type="presOf" srcId="{A8251A8D-FBDA-4D70-B528-3CF0DB14714D}" destId="{A041BA3C-11C2-4AB9-92B7-5C5BC79454D6}" srcOrd="0" destOrd="0" presId="urn:microsoft.com/office/officeart/2005/8/layout/hierarchy3"/>
    <dgm:cxn modelId="{83ED967B-88F3-4403-BBE4-1742F61DE38A}" srcId="{14AC8B29-384F-4EB9-81B0-8A4A844CF483}" destId="{EC8A18FC-E65C-44DB-986B-EFFBCD5BE3D2}" srcOrd="2" destOrd="0" parTransId="{B5FD5716-BA8E-421C-B729-8EF90C4081FA}" sibTransId="{620689FB-A5C1-46F6-A134-95B403250058}"/>
    <dgm:cxn modelId="{836A8AB9-8F09-4DD7-B533-AC221BB55E77}" type="presOf" srcId="{118E8C9D-28C1-4742-8707-FEFC0AC50F5F}" destId="{F780D84D-3960-45C9-847C-60B209F43B81}" srcOrd="0" destOrd="0" presId="urn:microsoft.com/office/officeart/2005/8/layout/hierarchy3"/>
    <dgm:cxn modelId="{8D12A596-F393-48C1-8ECA-E72AC0975FA3}" type="presOf" srcId="{B0720A11-04FA-4A1B-9DAE-E0E231890D14}" destId="{424072C4-48C1-47FE-9395-4C436415FCB8}" srcOrd="1" destOrd="0" presId="urn:microsoft.com/office/officeart/2005/8/layout/hierarchy3"/>
    <dgm:cxn modelId="{F9FE0BB9-AD05-45F2-B052-6E81E2BDFF0B}" type="presOf" srcId="{E593B4A6-E0C5-44AA-BF28-BADF6ACCF6DA}" destId="{19D025B2-351C-46AC-A3F8-B4AA26774883}" srcOrd="0" destOrd="0" presId="urn:microsoft.com/office/officeart/2005/8/layout/hierarchy3"/>
    <dgm:cxn modelId="{1BDF4F31-EFDE-4C8C-96CB-DE1FC3149A3F}" srcId="{14AC8B29-384F-4EB9-81B0-8A4A844CF483}" destId="{3F26D30F-36CB-485A-899F-B46747241F83}" srcOrd="1" destOrd="0" parTransId="{E593B4A6-E0C5-44AA-BF28-BADF6ACCF6DA}" sibTransId="{F55A5602-CC85-44F9-AB68-E43264D91747}"/>
    <dgm:cxn modelId="{6CCA03C9-9B0F-45E4-860F-F1F9A1D718AB}" type="presParOf" srcId="{F780D84D-3960-45C9-847C-60B209F43B81}" destId="{42F582DF-4FE2-4030-8F26-51C14428D0C8}" srcOrd="0" destOrd="0" presId="urn:microsoft.com/office/officeart/2005/8/layout/hierarchy3"/>
    <dgm:cxn modelId="{7B7DA25D-5C42-411B-A7FB-7045E67B3B3B}" type="presParOf" srcId="{42F582DF-4FE2-4030-8F26-51C14428D0C8}" destId="{A3AFB442-655D-4E06-AC8F-14970BEA26D2}" srcOrd="0" destOrd="0" presId="urn:microsoft.com/office/officeart/2005/8/layout/hierarchy3"/>
    <dgm:cxn modelId="{51299229-5543-4C41-8AF7-146CDEC68DFB}" type="presParOf" srcId="{A3AFB442-655D-4E06-AC8F-14970BEA26D2}" destId="{11B05527-07C7-42BF-A15B-8D2AE5B0363F}" srcOrd="0" destOrd="0" presId="urn:microsoft.com/office/officeart/2005/8/layout/hierarchy3"/>
    <dgm:cxn modelId="{32591191-3D9A-497B-8C4A-52826FD835D5}" type="presParOf" srcId="{A3AFB442-655D-4E06-AC8F-14970BEA26D2}" destId="{424072C4-48C1-47FE-9395-4C436415FCB8}" srcOrd="1" destOrd="0" presId="urn:microsoft.com/office/officeart/2005/8/layout/hierarchy3"/>
    <dgm:cxn modelId="{2B3577AE-0934-401E-A139-190EB4F56F5F}" type="presParOf" srcId="{42F582DF-4FE2-4030-8F26-51C14428D0C8}" destId="{B848DE53-122D-4216-BBF6-8C1540EB5B47}" srcOrd="1" destOrd="0" presId="urn:microsoft.com/office/officeart/2005/8/layout/hierarchy3"/>
    <dgm:cxn modelId="{1EE2129D-EB02-4ABC-BC7E-0A72DACB27A4}" type="presParOf" srcId="{F780D84D-3960-45C9-847C-60B209F43B81}" destId="{317459D0-AB81-45D1-9A5F-3C1D3CA8331F}" srcOrd="1" destOrd="0" presId="urn:microsoft.com/office/officeart/2005/8/layout/hierarchy3"/>
    <dgm:cxn modelId="{A72CD4AC-FC88-48F6-9A9A-C0D1B3E710A6}" type="presParOf" srcId="{317459D0-AB81-45D1-9A5F-3C1D3CA8331F}" destId="{D307C525-793F-40EC-896F-59F5425EC475}" srcOrd="0" destOrd="0" presId="urn:microsoft.com/office/officeart/2005/8/layout/hierarchy3"/>
    <dgm:cxn modelId="{A137F871-C6EF-45FA-9109-31202605EA00}" type="presParOf" srcId="{D307C525-793F-40EC-896F-59F5425EC475}" destId="{C99A6832-80D6-4C48-AF50-6657C3226FE1}" srcOrd="0" destOrd="0" presId="urn:microsoft.com/office/officeart/2005/8/layout/hierarchy3"/>
    <dgm:cxn modelId="{5CCE65AB-6831-40D4-9B42-5028537884E4}" type="presParOf" srcId="{D307C525-793F-40EC-896F-59F5425EC475}" destId="{23F9DD2E-6616-49F7-88BB-47C4A1B942F6}" srcOrd="1" destOrd="0" presId="urn:microsoft.com/office/officeart/2005/8/layout/hierarchy3"/>
    <dgm:cxn modelId="{6AE8E257-AB45-4BEB-92E2-DF576A3C5735}" type="presParOf" srcId="{317459D0-AB81-45D1-9A5F-3C1D3CA8331F}" destId="{1C3FF826-0C34-4C05-A99E-5A416D3E69C8}" srcOrd="1" destOrd="0" presId="urn:microsoft.com/office/officeart/2005/8/layout/hierarchy3"/>
    <dgm:cxn modelId="{343FD0D5-4DBD-4FBE-A377-A8F086488A78}" type="presParOf" srcId="{1C3FF826-0C34-4C05-A99E-5A416D3E69C8}" destId="{A041BA3C-11C2-4AB9-92B7-5C5BC79454D6}" srcOrd="0" destOrd="0" presId="urn:microsoft.com/office/officeart/2005/8/layout/hierarchy3"/>
    <dgm:cxn modelId="{A0F83D8B-5A33-4B11-ABE6-003B99148497}" type="presParOf" srcId="{1C3FF826-0C34-4C05-A99E-5A416D3E69C8}" destId="{A961D786-76AE-44EF-8A89-8EAF5F8FE262}" srcOrd="1" destOrd="0" presId="urn:microsoft.com/office/officeart/2005/8/layout/hierarchy3"/>
    <dgm:cxn modelId="{34B261A8-3E07-4F21-BE84-BE54C601D1C0}" type="presParOf" srcId="{1C3FF826-0C34-4C05-A99E-5A416D3E69C8}" destId="{19D025B2-351C-46AC-A3F8-B4AA26774883}" srcOrd="2" destOrd="0" presId="urn:microsoft.com/office/officeart/2005/8/layout/hierarchy3"/>
    <dgm:cxn modelId="{504CE5EC-BA5C-45A6-8064-B7642ECFDFEE}" type="presParOf" srcId="{1C3FF826-0C34-4C05-A99E-5A416D3E69C8}" destId="{08DBC543-502B-4903-8FCD-F4876801923A}" srcOrd="3" destOrd="0" presId="urn:microsoft.com/office/officeart/2005/8/layout/hierarchy3"/>
    <dgm:cxn modelId="{D2CAACCD-3C3B-476D-BB47-0799A7D9F42D}" type="presParOf" srcId="{1C3FF826-0C34-4C05-A99E-5A416D3E69C8}" destId="{02E26F52-3883-4F5A-8EF8-C8C5E48A5E38}" srcOrd="4" destOrd="0" presId="urn:microsoft.com/office/officeart/2005/8/layout/hierarchy3"/>
    <dgm:cxn modelId="{0E75E1D5-78E5-425B-A460-239A9E2EF4EE}" type="presParOf" srcId="{1C3FF826-0C34-4C05-A99E-5A416D3E69C8}" destId="{521C6D3F-D580-48D1-81C5-1934E91AFCE0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43E6F-FEB6-4117-9B3B-BFA7ED99DD53}" type="datetimeFigureOut">
              <a:rPr lang="sr-Latn-CS" smtClean="0"/>
              <a:pPr/>
              <a:t>5.9.2018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F5EF-8439-45CC-A811-F8DECF40872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5012259" y="4520894"/>
            <a:ext cx="3750509" cy="27699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1200" b="1" dirty="0" smtClean="0">
                <a:latin typeface="Arial" pitchFamily="34" charset="0"/>
                <a:cs typeface="Arial" pitchFamily="34" charset="0"/>
              </a:rPr>
              <a:t>Stručna služba</a:t>
            </a:r>
            <a:endParaRPr kumimoji="0"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14942" y="1785932"/>
            <a:ext cx="3714776" cy="107721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32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Spremni smo za školu...</a:t>
            </a:r>
            <a:endParaRPr lang="en-US" altLang="ko-KR" sz="3200" b="1" dirty="0" smtClean="0">
              <a:solidFill>
                <a:srgbClr val="FF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  <a:latin typeface="Calibri" pitchFamily="34" charset="0"/>
              </a:rPr>
              <a:t>Socijalna zrelost</a:t>
            </a:r>
            <a:endParaRPr lang="hr-H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158" y="1200150"/>
            <a:ext cx="4138642" cy="33940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Predstavlja prilagođavanje na društvene obveze.</a:t>
            </a:r>
          </a:p>
          <a:p>
            <a:r>
              <a:rPr lang="hr-HR" dirty="0" smtClean="0"/>
              <a:t>Od djeteta se očekuje da uspostavi ‘’zreli’’ odnos prema učiteljici, prema vršnjacima i prema zahtjevima života i rada u  vršnjačkoj skupini.</a:t>
            </a:r>
          </a:p>
          <a:p>
            <a:r>
              <a:rPr lang="hr-HR" dirty="0" smtClean="0">
                <a:latin typeface="Calibri" pitchFamily="34" charset="0"/>
              </a:rPr>
              <a:t>Pripremite djecu na to da postoje </a:t>
            </a:r>
            <a:r>
              <a:rPr lang="hr-HR" b="1" dirty="0" smtClean="0">
                <a:latin typeface="Calibri" pitchFamily="34" charset="0"/>
              </a:rPr>
              <a:t>pravila</a:t>
            </a:r>
            <a:r>
              <a:rPr lang="hr-HR" dirty="0" smtClean="0">
                <a:latin typeface="Calibri" pitchFamily="34" charset="0"/>
              </a:rPr>
              <a:t> koja su im nametnuta i vrijede za sve (za vrijeme sata se sjedi na mjestu, jede se samo kad je vrijeme za užinu...)</a:t>
            </a:r>
            <a:endParaRPr lang="hr-HR" dirty="0" smtClean="0"/>
          </a:p>
          <a:p>
            <a:r>
              <a:rPr lang="hr-HR" b="1" dirty="0" smtClean="0"/>
              <a:t> </a:t>
            </a:r>
            <a:r>
              <a:rPr lang="hr-HR" dirty="0" smtClean="0"/>
              <a:t>Razvijaju se socijalne </a:t>
            </a:r>
            <a:r>
              <a:rPr lang="hr-HR" sz="2900" dirty="0" smtClean="0"/>
              <a:t>vještine(</a:t>
            </a:r>
            <a:r>
              <a:rPr lang="hr-HR" sz="2900" dirty="0" smtClean="0">
                <a:latin typeface="Calibri" pitchFamily="34" charset="0"/>
              </a:rPr>
              <a:t>dij</a:t>
            </a:r>
            <a:r>
              <a:rPr lang="hr-HR" dirty="0" smtClean="0">
                <a:latin typeface="Calibri" pitchFamily="34" charset="0"/>
              </a:rPr>
              <a:t>eljenje, pomaganje, suradnja...)</a:t>
            </a:r>
          </a:p>
          <a:p>
            <a:r>
              <a:rPr lang="hr-HR" dirty="0" smtClean="0">
                <a:latin typeface="Calibri" pitchFamily="34" charset="0"/>
              </a:rPr>
              <a:t>Kod pretjerano zaštićivane djece koči se socijalni i emocionalni razvoj.</a:t>
            </a:r>
            <a:endParaRPr lang="hr-H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Važno je da ...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je dijete u mogućnosti provesti nekoliko sati bez roditelja (teško se odvaja od majke ili se samo digne i ‘</a:t>
            </a:r>
            <a:r>
              <a:rPr lang="hr-HR" i="1" dirty="0" smtClean="0"/>
              <a:t>’dosta mu je škole... ide kući</a:t>
            </a:r>
            <a:r>
              <a:rPr lang="hr-HR" dirty="0" smtClean="0"/>
              <a:t>...’’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može samostalno obaviti neki zadatak bez prisustva učiteljice   (ispisati tri reda crta, obojati radni listić...)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pristaje učiniti, po dogovru,  nešto što mu se ne da (pokupiti papiriće ispod  svog  stola, tražiti bojicu koju je izgubio...)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je u mogućnosti održavati red na svom radnom mjestu, zna gdje su mu stvari i što mu pripada.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14296"/>
            <a:ext cx="7310046" cy="7143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</a:rPr>
              <a:t>Što učitelji očekuju  od djece... </a:t>
            </a:r>
            <a:endParaRPr lang="hr-HR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000628" y="1000114"/>
            <a:ext cx="3214710" cy="3643338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sz="1800" dirty="0" smtClean="0">
                <a:latin typeface="+mn-lt"/>
              </a:rPr>
              <a:t> svlačenje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latin typeface="+mn-lt"/>
              </a:rPr>
              <a:t> oblačenje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latin typeface="+mn-lt"/>
              </a:rPr>
              <a:t> vezivanje vezica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latin typeface="+mn-lt"/>
              </a:rPr>
              <a:t> pospremanje osobnih stvari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latin typeface="+mn-lt"/>
              </a:rPr>
              <a:t> prepoznavanje osobnih stvari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latin typeface="+mn-lt"/>
              </a:rPr>
              <a:t> razvijene kulturno higijenske navike (pranje i brisanje ruku...)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latin typeface="+mn-lt"/>
              </a:rPr>
              <a:t>pravovremeno prepoznavanje fizioloških potreba</a:t>
            </a:r>
          </a:p>
          <a:p>
            <a:endParaRPr lang="hr-HR" sz="1800" dirty="0" smtClean="0">
              <a:latin typeface="+mn-lt"/>
            </a:endParaRPr>
          </a:p>
          <a:p>
            <a:endParaRPr lang="hr-HR" sz="2400" dirty="0" smtClean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7422" y="987574"/>
            <a:ext cx="2143140" cy="4606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smtClean="0">
                <a:solidFill>
                  <a:srgbClr val="FF0000"/>
                </a:solidFill>
              </a:rPr>
              <a:t>Samostalnost  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Slikovni rezultat za vezanje vezica na tenisic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32"/>
            <a:ext cx="3071834" cy="252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Uspješni đaci prvaci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sz="2400" dirty="0" smtClean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jeca koja doživljavaju </a:t>
            </a:r>
            <a:r>
              <a:rPr lang="vi-VN" sz="1800" b="1" dirty="0" smtClean="0">
                <a:latin typeface="Arial" pitchFamily="34" charset="0"/>
                <a:cs typeface="Arial" pitchFamily="34" charset="0"/>
              </a:rPr>
              <a:t>podršku, poticanje, prihvaćanje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i hvaljenje u obitelji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te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izgrađuju pozitivan odnos s roditeljim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a uspješna su u školi. </a:t>
            </a:r>
          </a:p>
          <a:p>
            <a:pPr>
              <a:buFont typeface="Wingdings" pitchFamily="2" charset="2"/>
              <a:buChar char="Ø"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Djeca trebaju biti sretna, a  škola sigurno  mjesto u koje vole dolaziti  i provoditi vrijeme. </a:t>
            </a:r>
          </a:p>
          <a:p>
            <a:pPr>
              <a:buNone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          </a:t>
            </a:r>
          </a:p>
        </p:txBody>
      </p:sp>
      <p:pic>
        <p:nvPicPr>
          <p:cNvPr id="2050" name="Picture 2" descr="masturbac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304"/>
            <a:ext cx="292895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  <a:latin typeface="Calibri" pitchFamily="34" charset="0"/>
              </a:rPr>
              <a:t>Priprema, pozor.... škola!!!</a:t>
            </a:r>
            <a:endParaRPr lang="hr-HR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6576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hr-HR" sz="2900" dirty="0" smtClean="0">
                <a:latin typeface="Calibri" pitchFamily="34" charset="0"/>
              </a:rPr>
              <a:t>Budite svijesni poruke koju šaljete djetetu. </a:t>
            </a:r>
          </a:p>
          <a:p>
            <a:r>
              <a:rPr lang="hr-HR" sz="2900" dirty="0" smtClean="0">
                <a:latin typeface="Calibri" pitchFamily="34" charset="0"/>
              </a:rPr>
              <a:t>Zauzmite pravilan stav!</a:t>
            </a:r>
          </a:p>
          <a:p>
            <a:r>
              <a:rPr lang="hr-HR" sz="2900" dirty="0" smtClean="0">
                <a:latin typeface="Calibri" pitchFamily="34" charset="0"/>
              </a:rPr>
              <a:t>Ne plašite dijete školom   i ne ‘’uljepšavajte stvari’’.</a:t>
            </a:r>
          </a:p>
          <a:p>
            <a:r>
              <a:rPr lang="hr-HR" sz="2900" dirty="0" smtClean="0">
                <a:latin typeface="Calibri" pitchFamily="34" charset="0"/>
              </a:rPr>
              <a:t>Razvijajte kod djeteta uzbuđenje i želju za polaskom u školu (razgovarajte s veseljem o školi, pozitivno govorite o učiteljima, kažite mu da vjerujete da će se dobro snaći u školi, prisjetite se svog polaska u školu i razgovarajte o tome...)</a:t>
            </a:r>
          </a:p>
          <a:p>
            <a:r>
              <a:rPr lang="hr-HR" sz="2900" dirty="0" smtClean="0">
                <a:latin typeface="Calibri" pitchFamily="34" charset="0"/>
              </a:rPr>
              <a:t>Ne plašite ga da neće imati vremena za igru.</a:t>
            </a:r>
          </a:p>
          <a:p>
            <a:r>
              <a:rPr lang="hr-HR" sz="2900" dirty="0" smtClean="0">
                <a:latin typeface="Calibri" pitchFamily="34" charset="0"/>
              </a:rPr>
              <a:t>Ne uspoređujte ga s braćom i sestrama, susjedom...</a:t>
            </a:r>
          </a:p>
          <a:p>
            <a:r>
              <a:rPr lang="hr-HR" sz="2900" dirty="0" smtClean="0">
                <a:latin typeface="Calibri" pitchFamily="34" charset="0"/>
              </a:rPr>
              <a:t>Zajedno uredite mjesto za učenje.</a:t>
            </a:r>
          </a:p>
          <a:p>
            <a:r>
              <a:rPr lang="hr-HR" sz="2900" dirty="0" smtClean="0">
                <a:latin typeface="Calibri" pitchFamily="34" charset="0"/>
              </a:rPr>
              <a:t>Zajednički obavite kupnju školske torbe i pribora. </a:t>
            </a:r>
          </a:p>
          <a:p>
            <a:r>
              <a:rPr lang="hr-HR" sz="2900" dirty="0" smtClean="0">
                <a:latin typeface="Calibri" pitchFamily="34" charset="0"/>
              </a:rPr>
              <a:t>Ne plašite ga da neće imati vremena za igru.</a:t>
            </a:r>
          </a:p>
          <a:p>
            <a:endParaRPr lang="hr-HR" sz="2900" dirty="0" smtClean="0">
              <a:latin typeface="Calibri" pitchFamily="34" charset="0"/>
            </a:endParaRPr>
          </a:p>
          <a:p>
            <a:endParaRPr lang="hr-HR" sz="2600" u="sng" dirty="0" smtClean="0">
              <a:latin typeface="Calibri" pitchFamily="34" charset="0"/>
            </a:endParaRPr>
          </a:p>
          <a:p>
            <a:endParaRPr lang="hr-HR" sz="2000" u="sng" dirty="0" smtClean="0">
              <a:latin typeface="Calibri" pitchFamily="34" charset="0"/>
            </a:endParaRPr>
          </a:p>
          <a:p>
            <a:endParaRPr lang="hr-HR" sz="2800" dirty="0" smtClean="0">
              <a:latin typeface="Calibri" pitchFamily="34" charset="0"/>
            </a:endParaRPr>
          </a:p>
          <a:p>
            <a:endParaRPr lang="hr-HR" sz="2800" dirty="0">
              <a:latin typeface="Calibri" pitchFamily="34" charset="0"/>
            </a:endParaRPr>
          </a:p>
        </p:txBody>
      </p:sp>
      <p:pic>
        <p:nvPicPr>
          <p:cNvPr id="7" name="Picture 2" descr="http://www.prvi.hr/images/thumbnails/images/ANT/24564/S4K_Billboard_5KidsBack_140806143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4428"/>
            <a:ext cx="4038600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6572296" cy="7415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</a:rPr>
              <a:t> Sigurnost djece prije svega</a:t>
            </a:r>
            <a:endParaRPr lang="hr-HR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214414" y="1428742"/>
            <a:ext cx="7688410" cy="3231240"/>
          </a:xfrm>
        </p:spPr>
        <p:txBody>
          <a:bodyPr/>
          <a:lstStyle/>
          <a:p>
            <a:endParaRPr lang="hr-HR" sz="2000" dirty="0" smtClean="0">
              <a:latin typeface="Calibri" pitchFamily="34" charset="0"/>
            </a:endParaRPr>
          </a:p>
          <a:p>
            <a:r>
              <a:rPr lang="hr-HR" sz="2000" dirty="0" smtClean="0">
                <a:latin typeface="Calibri" pitchFamily="34" charset="0"/>
              </a:rPr>
              <a:t>Potrebno je dijete podučiti  kojim putem će doći do škole.</a:t>
            </a:r>
          </a:p>
          <a:p>
            <a:r>
              <a:rPr lang="hr-HR" sz="2000" dirty="0" smtClean="0">
                <a:latin typeface="Calibri" pitchFamily="34" charset="0"/>
              </a:rPr>
              <a:t>Podučiti dijete osnovnim pravilima ponašanja u prometu.</a:t>
            </a:r>
          </a:p>
          <a:p>
            <a:r>
              <a:rPr lang="hr-HR" sz="2000" dirty="0" smtClean="0">
                <a:latin typeface="Calibri" pitchFamily="34" charset="0"/>
              </a:rPr>
              <a:t>Upozoriti dijete na opasnosti koje vrebaju na ulici. </a:t>
            </a:r>
          </a:p>
          <a:p>
            <a:r>
              <a:rPr lang="hr-HR" sz="2000" dirty="0" smtClean="0">
                <a:latin typeface="Calibri" pitchFamily="34" charset="0"/>
              </a:rPr>
              <a:t>Poželjno je da dijete zna svoju adresu, kako mu se zovu </a:t>
            </a:r>
          </a:p>
          <a:p>
            <a:r>
              <a:rPr lang="hr-HR" sz="2000" dirty="0" smtClean="0">
                <a:latin typeface="Calibri" pitchFamily="34" charset="0"/>
              </a:rPr>
              <a:t>roditelji i broj telefona. </a:t>
            </a:r>
          </a:p>
          <a:p>
            <a:r>
              <a:rPr lang="hr-HR" sz="2000" dirty="0" smtClean="0">
                <a:latin typeface="Calibri" pitchFamily="34" charset="0"/>
              </a:rPr>
              <a:t>Poželjno je da dijete zna kome se treba obratiti u slučaju da mu </a:t>
            </a:r>
          </a:p>
          <a:p>
            <a:r>
              <a:rPr lang="hr-HR" sz="2000" dirty="0" smtClean="0">
                <a:latin typeface="Calibri" pitchFamily="34" charset="0"/>
              </a:rPr>
              <a:t> je potrebna pomoć. </a:t>
            </a:r>
          </a:p>
          <a:p>
            <a:r>
              <a:rPr lang="hr-HR" sz="2000" dirty="0" smtClean="0">
                <a:latin typeface="Calibri" pitchFamily="34" charset="0"/>
              </a:rPr>
              <a:t>  </a:t>
            </a:r>
            <a:r>
              <a:rPr lang="hr-HR" sz="2000" b="1" dirty="0" smtClean="0">
                <a:latin typeface="Calibri" pitchFamily="34" charset="0"/>
              </a:rPr>
              <a:t>Ne zaboravite da ste svojim ponašanjem u prometu  primjer djeci. 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36868" name="Picture 4" descr="http://www.kastela.org/images/stories/novosti/2016/08/djeca-u-promet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800"/>
            <a:ext cx="435771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14296"/>
            <a:ext cx="7310046" cy="7143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hr-HR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14296"/>
            <a:ext cx="4286280" cy="92869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hr-HR" dirty="0" smtClean="0"/>
              <a:t> Najvažnija dječja aktivnost -</a:t>
            </a:r>
            <a:r>
              <a:rPr lang="hr-HR" b="1" dirty="0" smtClean="0">
                <a:solidFill>
                  <a:srgbClr val="FF0000"/>
                </a:solidFill>
              </a:rPr>
              <a:t>IGRA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14480" y="1500180"/>
            <a:ext cx="7143800" cy="3429023"/>
          </a:xfrm>
        </p:spPr>
        <p:txBody>
          <a:bodyPr/>
          <a:lstStyle/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alibri" pitchFamily="34" charset="0"/>
              </a:rPr>
              <a:t>Kroz igru dijete uči na zanimljiv način, razvija se, </a:t>
            </a:r>
          </a:p>
          <a:p>
            <a:r>
              <a:rPr lang="hr-HR" sz="2400" dirty="0" smtClean="0">
                <a:latin typeface="Calibri" pitchFamily="34" charset="0"/>
              </a:rPr>
              <a:t>otkriva svijet oko sebe, igra uloge, razvija kognitivne,</a:t>
            </a:r>
          </a:p>
          <a:p>
            <a:r>
              <a:rPr lang="hr-HR" sz="2400" dirty="0" smtClean="0">
                <a:latin typeface="Calibri" pitchFamily="34" charset="0"/>
              </a:rPr>
              <a:t>socijalne i govorne vještine....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alibri" pitchFamily="34" charset="0"/>
              </a:rPr>
              <a:t>Potičite </a:t>
            </a:r>
            <a:r>
              <a:rPr lang="hr-HR" sz="2400" b="1" dirty="0" smtClean="0">
                <a:latin typeface="Calibri" pitchFamily="34" charset="0"/>
              </a:rPr>
              <a:t>motorički razvoj djece.</a:t>
            </a:r>
            <a:endParaRPr lang="hr-HR" sz="2400" dirty="0" smtClean="0">
              <a:latin typeface="Calibri" pitchFamily="34" charset="0"/>
            </a:endParaRPr>
          </a:p>
        </p:txBody>
      </p:sp>
      <p:pic>
        <p:nvPicPr>
          <p:cNvPr id="10242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7"/>
            <a:ext cx="342902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Spremnost za školu</a:t>
            </a:r>
            <a:endParaRPr lang="hr-H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643056"/>
          <a:ext cx="609600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42858"/>
            <a:ext cx="7310046" cy="78581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</a:rPr>
              <a:t>Lako je naučiti čitati i </a:t>
            </a:r>
            <a:br>
              <a:rPr lang="hr-HR" sz="2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</a:rPr>
              <a:t>računati</a:t>
            </a:r>
            <a:r>
              <a:rPr lang="hr-HR" dirty="0" smtClean="0">
                <a:solidFill>
                  <a:srgbClr val="FF0000"/>
                </a:solidFill>
                <a:latin typeface="Calibri" pitchFamily="34" charset="0"/>
              </a:rPr>
              <a:t>...</a:t>
            </a:r>
            <a:endParaRPr lang="hr-H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00166" y="714362"/>
            <a:ext cx="7643834" cy="44291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hr-HR" sz="1600" b="1" dirty="0" smtClean="0">
              <a:latin typeface="Arial" charset="0"/>
              <a:ea typeface="Times New Roman" pitchFamily="-65" charset="0"/>
              <a:cs typeface="Arial" charset="0"/>
              <a:sym typeface="Marker Felt" pitchFamily="-65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u mogućnosti je  svjesno usmjeriti i zadržati </a:t>
            </a:r>
            <a:r>
              <a:rPr lang="hr-HR" sz="2000" b="1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pažnju</a:t>
            </a: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na zadanom cilju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može se </a:t>
            </a:r>
            <a:r>
              <a:rPr lang="hr-HR" sz="2000" b="1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koncentrirati</a:t>
            </a: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na aktivnost koja mu i nije baš privlačna </a:t>
            </a:r>
          </a:p>
          <a:p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(15-20 min.)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razumije i imenuje </a:t>
            </a:r>
            <a:r>
              <a:rPr lang="ta-IN" sz="2000" b="1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prostorn</a:t>
            </a:r>
            <a:r>
              <a:rPr lang="hr-HR" sz="2000" b="1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e i </a:t>
            </a:r>
            <a:r>
              <a:rPr lang="ta-IN" sz="2000" b="1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vremensk</a:t>
            </a:r>
            <a:r>
              <a:rPr lang="hr-HR" sz="2000" b="1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e</a:t>
            </a:r>
            <a:r>
              <a:rPr lang="ta-IN" sz="2000" b="1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odnos</a:t>
            </a:r>
            <a:r>
              <a:rPr lang="hr-HR" sz="2000" b="1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ima dobra </a:t>
            </a:r>
            <a:r>
              <a:rPr lang="ta-IN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jez</a:t>
            </a:r>
            <a:r>
              <a:rPr lang="hr-HR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ična znanja </a:t>
            </a:r>
            <a:r>
              <a:rPr lang="ta-IN" sz="2000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i </a:t>
            </a:r>
            <a:r>
              <a:rPr lang="hr-HR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pravilan iz</a:t>
            </a:r>
            <a:r>
              <a:rPr lang="ta-IN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govor</a:t>
            </a:r>
            <a:r>
              <a:rPr lang="hr-HR" sz="2000" b="1" dirty="0" smtClean="0">
                <a:solidFill>
                  <a:srgbClr val="003DCC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glasova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ima dobro razvijen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rječnik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,razumije događaje oko njega i može ih </a:t>
            </a:r>
          </a:p>
          <a:p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smisleno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prepričati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, može opisati neki događaj,</a:t>
            </a:r>
          </a:p>
          <a:p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svrsihodno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komunicira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..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može</a:t>
            </a:r>
            <a:r>
              <a:rPr lang="ta-IN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</a:t>
            </a:r>
            <a:r>
              <a:rPr lang="ta-IN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rastavlja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ti</a:t>
            </a:r>
            <a:r>
              <a:rPr lang="ta-IN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rečenice na riječi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, može  rastavljati i sastavljati riječi na  slogove i glasove, </a:t>
            </a:r>
            <a:r>
              <a:rPr lang="ta-IN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imen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ovati</a:t>
            </a:r>
            <a:r>
              <a:rPr lang="ta-IN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prvi glas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i </a:t>
            </a:r>
            <a:r>
              <a:rPr lang="ta-IN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zadnj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i </a:t>
            </a:r>
            <a:r>
              <a:rPr lang="ta-IN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glas,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odrediti</a:t>
            </a:r>
            <a:r>
              <a:rPr lang="ta-IN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mjesto glasa u riječi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...</a:t>
            </a:r>
          </a:p>
          <a:p>
            <a:endParaRPr lang="en-US" sz="1600" dirty="0" smtClean="0">
              <a:solidFill>
                <a:schemeClr val="tx1"/>
              </a:solidFill>
              <a:latin typeface="Calibri" pitchFamily="34" charset="0"/>
              <a:ea typeface="Times New Roman" pitchFamily="-65" charset="0"/>
              <a:cs typeface="Arial" charset="0"/>
              <a:sym typeface="Marker Felt" pitchFamily="-65" charset="0"/>
            </a:endParaRPr>
          </a:p>
          <a:p>
            <a:pPr>
              <a:buFont typeface="Arial" pitchFamily="34" charset="0"/>
              <a:buChar char="•"/>
            </a:pPr>
            <a:endParaRPr lang="hr-HR" sz="1600" b="1" dirty="0" smtClean="0">
              <a:solidFill>
                <a:schemeClr val="accent2"/>
              </a:solidFill>
              <a:latin typeface="Arial" charset="0"/>
              <a:ea typeface="Times New Roman" pitchFamily="-65" charset="0"/>
              <a:cs typeface="Arial" charset="0"/>
              <a:sym typeface="Marker Felt" pitchFamily="-65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charset="0"/>
              <a:ea typeface="Times New Roman" pitchFamily="-65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hr-HR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hr-HR" sz="1600" dirty="0" smtClean="0">
              <a:latin typeface="Calibri" pitchFamily="34" charset="0"/>
            </a:endParaRPr>
          </a:p>
          <a:p>
            <a:endParaRPr lang="hr-HR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2000232" y="1556088"/>
            <a:ext cx="692948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poznaje boje, može precrtati zadani lik prema uzorku: 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  <a:ea typeface="Times New Roman" pitchFamily="-65" charset="0"/>
              <a:cs typeface="Arial" charset="0"/>
              <a:sym typeface="Marker Felt" pitchFamily="-65" charset="0"/>
            </a:endParaRPr>
          </a:p>
          <a:p>
            <a:r>
              <a:rPr lang="hr-HR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                                                                </a:t>
            </a:r>
          </a:p>
          <a:p>
            <a:r>
              <a:rPr lang="hr-HR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                           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ea typeface="Times New Roman" pitchFamily="-65" charset="0"/>
              <a:cs typeface="Arial" charset="0"/>
              <a:sym typeface="Marker Felt" pitchFamily="-65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</a:t>
            </a: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ima razvijene </a:t>
            </a:r>
            <a:r>
              <a:rPr lang="ta-IN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matematičke </a:t>
            </a:r>
            <a:r>
              <a:rPr lang="hr-HR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pred</a:t>
            </a:r>
            <a:r>
              <a:rPr lang="ta-IN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vještine</a:t>
            </a:r>
            <a:r>
              <a:rPr lang="ta-IN" sz="2000" dirty="0" smtClean="0">
                <a:solidFill>
                  <a:srgbClr val="003DCC"/>
                </a:solidFill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: </a:t>
            </a: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može  prebrojati i </a:t>
            </a:r>
          </a:p>
          <a:p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procijenti </a:t>
            </a:r>
            <a:r>
              <a:rPr lang="ta-IN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količin</a:t>
            </a: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u</a:t>
            </a:r>
            <a:r>
              <a:rPr lang="ta-IN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, </a:t>
            </a: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u</a:t>
            </a:r>
            <a:r>
              <a:rPr lang="ta-IN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spoređi</a:t>
            </a: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vati količinu, razvrstavati </a:t>
            </a:r>
          </a:p>
          <a:p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prema zadanim kategorijama</a:t>
            </a:r>
            <a:r>
              <a:rPr lang="ta-IN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  (oblik, veličina, boja, kategori</a:t>
            </a: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ja</a:t>
            </a:r>
            <a:r>
              <a:rPr lang="ta-IN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, </a:t>
            </a:r>
            <a:r>
              <a:rPr lang="hr-HR" sz="2000" dirty="0" smtClean="0">
                <a:latin typeface="Calibri" pitchFamily="34" charset="0"/>
                <a:ea typeface="Times New Roman" pitchFamily="-65" charset="0"/>
                <a:cs typeface="Arial" charset="0"/>
                <a:sym typeface="Marker Felt" pitchFamily="-65" charset="0"/>
              </a:rPr>
              <a:t>nizati prema zadanom  obrascu...)</a:t>
            </a:r>
            <a:endParaRPr lang="en-US" sz="2000" dirty="0" smtClean="0">
              <a:latin typeface="Calibri" pitchFamily="34" charset="0"/>
              <a:ea typeface="Times New Roman" pitchFamily="-65" charset="0"/>
              <a:cs typeface="Arial" charset="0"/>
              <a:sym typeface="Marker Felt" pitchFamily="-65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643174" y="2071684"/>
            <a:ext cx="571504" cy="714380"/>
          </a:xfrm>
          <a:prstGeom prst="triangle">
            <a:avLst>
              <a:gd name="adj" fmla="val 50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4071934" y="2214560"/>
            <a:ext cx="150019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Flowchart: Data 7"/>
          <p:cNvSpPr/>
          <p:nvPr/>
        </p:nvSpPr>
        <p:spPr>
          <a:xfrm>
            <a:off x="6286512" y="2143122"/>
            <a:ext cx="1214446" cy="64294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282" y="206375"/>
            <a:ext cx="8715436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Očekivanja se mijenjaju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86314" y="1785932"/>
            <a:ext cx="3071834" cy="307183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</p:txBody>
      </p:sp>
      <p:pic>
        <p:nvPicPr>
          <p:cNvPr id="8" name="Picture 4" descr="C:\Users\Administrator\Desktop\skola_pujanke3-181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1357304"/>
            <a:ext cx="4357718" cy="3500462"/>
          </a:xfrm>
          <a:noFill/>
        </p:spPr>
      </p:pic>
      <p:pic>
        <p:nvPicPr>
          <p:cNvPr id="6" name="Picture 2" descr="C:\Users\Administrator\Desktop\vr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1357304"/>
            <a:ext cx="421008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  <a:latin typeface="Calibri" pitchFamily="34" charset="0"/>
              </a:rPr>
              <a:t>Emocionalna zrelost</a:t>
            </a:r>
            <a:endParaRPr lang="hr-H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158" y="1071552"/>
            <a:ext cx="4138642" cy="3929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6400" dirty="0" smtClean="0"/>
              <a:t>Određeni stupanj emocionalne stabilnosti  i kontrole kako bi dijete uspostavilo odgovarajući vršnjački odnos ali i odnos prema autoritetu. </a:t>
            </a:r>
          </a:p>
          <a:p>
            <a:pPr>
              <a:buNone/>
            </a:pPr>
            <a:endParaRPr lang="hr-HR" sz="6400" dirty="0" smtClean="0"/>
          </a:p>
          <a:p>
            <a:pPr>
              <a:buFont typeface="Wingdings" pitchFamily="2" charset="2"/>
              <a:buChar char="Ø"/>
            </a:pPr>
            <a:r>
              <a:rPr lang="hr-HR" sz="6400" dirty="0" smtClean="0"/>
              <a:t>Dijete je izloženo sustavu vrednovanja, ocjenjivanja i kritikama i na njih mora na određeni način prihvatljivo reagirati.</a:t>
            </a:r>
          </a:p>
          <a:p>
            <a:pPr>
              <a:buNone/>
            </a:pPr>
            <a:endParaRPr lang="hr-HR" sz="6400" dirty="0" smtClean="0"/>
          </a:p>
          <a:p>
            <a:pPr>
              <a:buFont typeface="Wingdings" pitchFamily="2" charset="2"/>
              <a:buChar char="Ø"/>
            </a:pPr>
            <a:r>
              <a:rPr lang="hr-HR" sz="6400" dirty="0" smtClean="0"/>
              <a:t>Prije škole emocije su snažne, kratkotrajne  nestabilne(radost se pretvori u ljutnju, ljubav u ljubomoru...) i dijete ih otvoreno iskazuje.</a:t>
            </a:r>
          </a:p>
          <a:p>
            <a:pPr>
              <a:buFont typeface="Wingdings" pitchFamily="2" charset="2"/>
              <a:buChar char="Ø"/>
            </a:pPr>
            <a:r>
              <a:rPr lang="hr-HR" sz="6400" dirty="0" smtClean="0"/>
              <a:t>Pred polazak je bitno da ima kontrolu  emocija tj. određenu razinu tolerancije na frustracije što će mu omogućiti da ustraje u učenju i onda kad to baš njemu nije ugodno i zanimljivo</a:t>
            </a:r>
          </a:p>
          <a:p>
            <a:pPr>
              <a:buFont typeface="Wingdings" pitchFamily="2" charset="2"/>
              <a:buChar char="Ø"/>
            </a:pPr>
            <a:endParaRPr lang="hr-HR" sz="6400" dirty="0" smtClean="0"/>
          </a:p>
          <a:p>
            <a:pPr>
              <a:buNone/>
            </a:pPr>
            <a:endParaRPr lang="hr-HR" sz="6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6400" dirty="0" smtClean="0"/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endParaRPr lang="hr-HR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71552"/>
            <a:ext cx="4038600" cy="3929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endParaRPr lang="hr-HR" sz="4000" dirty="0" smtClean="0"/>
          </a:p>
          <a:p>
            <a:pPr>
              <a:buNone/>
            </a:pPr>
            <a:endParaRPr lang="hr-HR" sz="4000" dirty="0" smtClean="0"/>
          </a:p>
          <a:p>
            <a:pPr>
              <a:buNone/>
            </a:pPr>
            <a:endParaRPr lang="hr-HR" sz="4000" dirty="0" smtClean="0"/>
          </a:p>
          <a:p>
            <a:pPr>
              <a:buFont typeface="Wingdings" pitchFamily="2" charset="2"/>
              <a:buChar char="Ø"/>
            </a:pPr>
            <a:r>
              <a:rPr lang="hr-HR" sz="6400" dirty="0" smtClean="0"/>
              <a:t>Važno je  da dijete  prihvatljivo reagira na uskraćivanje nekih želja ili potreba.</a:t>
            </a:r>
          </a:p>
          <a:p>
            <a:pPr>
              <a:buNone/>
            </a:pPr>
            <a:endParaRPr lang="hr-HR" sz="6400" dirty="0" smtClean="0"/>
          </a:p>
          <a:p>
            <a:pPr>
              <a:buFont typeface="Wingdings" pitchFamily="2" charset="2"/>
              <a:buChar char="Ø"/>
            </a:pPr>
            <a:r>
              <a:rPr lang="hr-HR" sz="6400" dirty="0" smtClean="0"/>
              <a:t>Dijete prihvaća uspjeh, ali i neupjeh, i  zna se nositi s tim osjećajima.</a:t>
            </a:r>
          </a:p>
          <a:p>
            <a:pPr>
              <a:buNone/>
            </a:pPr>
            <a:endParaRPr lang="hr-HR" sz="6400" dirty="0" smtClean="0"/>
          </a:p>
          <a:p>
            <a:pPr>
              <a:buFont typeface="Wingdings" pitchFamily="2" charset="2"/>
              <a:buChar char="Ø"/>
            </a:pPr>
            <a:r>
              <a:rPr lang="hr-HR" sz="6400" dirty="0" smtClean="0"/>
              <a:t>Dijete koje nije naučilo kontrolirati svoje emocije može biti odbačeno od vršnjaka.</a:t>
            </a:r>
          </a:p>
          <a:p>
            <a:endParaRPr lang="hr-HR" sz="40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814</Words>
  <Application>Microsoft Office PowerPoint</Application>
  <PresentationFormat>On-screen Show (16:9)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Slide 1</vt:lpstr>
      <vt:lpstr>Priprema, pozor.... škola!!!</vt:lpstr>
      <vt:lpstr> Sigurnost djece prije svega</vt:lpstr>
      <vt:lpstr>Slide 4</vt:lpstr>
      <vt:lpstr>Spremnost za školu</vt:lpstr>
      <vt:lpstr>Lako je naučiti čitati i  računati...</vt:lpstr>
      <vt:lpstr>Slide 7</vt:lpstr>
      <vt:lpstr>Očekivanja se mijenjaju</vt:lpstr>
      <vt:lpstr>Emocionalna zrelost</vt:lpstr>
      <vt:lpstr>Socijalna zrelost</vt:lpstr>
      <vt:lpstr>Što učitelji očekuju  od djece... </vt:lpstr>
      <vt:lpstr>Uspješni đaci prvaci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os zitnjak</cp:lastModifiedBy>
  <cp:revision>163</cp:revision>
  <dcterms:created xsi:type="dcterms:W3CDTF">2014-04-01T16:27:38Z</dcterms:created>
  <dcterms:modified xsi:type="dcterms:W3CDTF">2018-09-05T10:40:23Z</dcterms:modified>
</cp:coreProperties>
</file>