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3" r:id="rId1"/>
  </p:sldMasterIdLst>
  <p:sldIdLst>
    <p:sldId id="256" r:id="rId2"/>
    <p:sldId id="266" r:id="rId3"/>
    <p:sldId id="258" r:id="rId4"/>
    <p:sldId id="257" r:id="rId5"/>
    <p:sldId id="267" r:id="rId6"/>
    <p:sldId id="260" r:id="rId7"/>
    <p:sldId id="262" r:id="rId8"/>
    <p:sldId id="263" r:id="rId9"/>
    <p:sldId id="268" r:id="rId10"/>
    <p:sldId id="259" r:id="rId11"/>
    <p:sldId id="270" r:id="rId12"/>
    <p:sldId id="264" r:id="rId13"/>
    <p:sldId id="265" r:id="rId14"/>
    <p:sldId id="269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AD6EE87-EBD5-4F12-A48A-63ACA297AC8F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74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9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6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7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A61015F-7CC6-4D0A-9D87-873EA4C304CC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639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52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7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3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4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916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7616CA0-919D-4A49-9C8A-62FDFB3A5183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488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8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youtube.com/watch?v=YitcDk-Wwi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JnnFQN4usY0&amp;t=60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2472F7-5640-4FDF-99FD-2090DC6023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Motivacija za učenje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8744861-066A-4A08-BB9B-7D6D15D42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500980"/>
            <a:ext cx="9070848" cy="638284"/>
          </a:xfrm>
        </p:spPr>
        <p:txBody>
          <a:bodyPr>
            <a:normAutofit fontScale="85000" lnSpcReduction="20000"/>
          </a:bodyPr>
          <a:lstStyle/>
          <a:p>
            <a:r>
              <a:rPr lang="hr-HR" b="1" dirty="0"/>
              <a:t>Stručna razvojna služba</a:t>
            </a:r>
          </a:p>
          <a:p>
            <a:r>
              <a:rPr lang="hr-HR" dirty="0"/>
              <a:t>Ružica </a:t>
            </a:r>
            <a:r>
              <a:rPr lang="hr-HR" dirty="0" err="1"/>
              <a:t>Pleša</a:t>
            </a:r>
            <a:r>
              <a:rPr lang="hr-HR" dirty="0"/>
              <a:t>, pedagog, Ljubica Leko, logoped, Ana </a:t>
            </a:r>
            <a:r>
              <a:rPr lang="hr-HR" dirty="0" err="1"/>
              <a:t>Vasiljev</a:t>
            </a:r>
            <a:r>
              <a:rPr lang="hr-HR" dirty="0"/>
              <a:t>, socijalni pedagog, Ivona </a:t>
            </a:r>
            <a:r>
              <a:rPr lang="hr-HR" dirty="0" err="1"/>
              <a:t>Hemen</a:t>
            </a:r>
            <a:r>
              <a:rPr lang="hr-HR" dirty="0"/>
              <a:t>, psiholog</a:t>
            </a:r>
          </a:p>
        </p:txBody>
      </p:sp>
    </p:spTree>
    <p:extLst>
      <p:ext uri="{BB962C8B-B14F-4D97-AF65-F5344CB8AC3E}">
        <p14:creationId xmlns:p14="http://schemas.microsoft.com/office/powerpoint/2010/main" val="44436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2359B-A2F6-4072-9671-023594A62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Upitnik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32359BD-CE2B-49A3-92CD-300C30688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Vrijeme za ispunjavanje anketnog upitnika!</a:t>
            </a:r>
          </a:p>
          <a:p>
            <a:endParaRPr lang="hr-HR" dirty="0"/>
          </a:p>
          <a:p>
            <a:r>
              <a:rPr lang="hr-HR" dirty="0"/>
              <a:t>15 min</a:t>
            </a:r>
          </a:p>
          <a:p>
            <a:endParaRPr lang="hr-HR" dirty="0"/>
          </a:p>
          <a:p>
            <a:r>
              <a:rPr lang="hr-HR" dirty="0"/>
              <a:t>Upitnike odnijeti roditeljima te ispunjene sutra donijeti u školu!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91654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56029E-63D3-4400-8900-0925716D9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Strategije za povećanje motivacije učenja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ABF54C0-CC39-4CE1-A8E1-CC25EC4A8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7. Postavi si jasne i realistične ciljeve</a:t>
            </a:r>
          </a:p>
          <a:p>
            <a:r>
              <a:rPr lang="hr-HR" dirty="0">
                <a:solidFill>
                  <a:srgbClr val="FF0000"/>
                </a:solidFill>
              </a:rPr>
              <a:t>Postavi si cilj koji možeš ostvariti  </a:t>
            </a:r>
            <a:r>
              <a:rPr lang="hr-HR" dirty="0"/>
              <a:t>- ni nerealno visok ni prenizak</a:t>
            </a:r>
          </a:p>
          <a:p>
            <a:r>
              <a:rPr lang="hr-HR" dirty="0"/>
              <a:t>Cilj koji možeš ostvariti, a ipak se za njega moraš potruditi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8CB4789-1EC3-4572-84D6-92A573EA7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393" y="3286958"/>
            <a:ext cx="5851213" cy="304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38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1B64D1-CD56-4952-8FD2-07E97B265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Strategije za povećanje motivacije učenja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D5FAF0-E4A6-4D23-A081-670B417EE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8. Ne gledaj negativno na greške</a:t>
            </a:r>
          </a:p>
          <a:p>
            <a:r>
              <a:rPr lang="hr-HR" b="1" dirty="0"/>
              <a:t> </a:t>
            </a:r>
            <a:r>
              <a:rPr lang="hr-HR" dirty="0"/>
              <a:t>One su važan dio tvog napretka u učenju</a:t>
            </a:r>
          </a:p>
          <a:p>
            <a:r>
              <a:rPr lang="hr-HR" dirty="0">
                <a:solidFill>
                  <a:srgbClr val="C00000"/>
                </a:solidFill>
              </a:rPr>
              <a:t>Uspjeh je rezultat pripreme, teškog rada i učenja iz grešaka</a:t>
            </a:r>
          </a:p>
          <a:p>
            <a:endParaRPr lang="hr-HR" dirty="0">
              <a:solidFill>
                <a:srgbClr val="C00000"/>
              </a:solidFill>
            </a:endParaRPr>
          </a:p>
          <a:p>
            <a:r>
              <a:rPr lang="hr-HR" b="1" dirty="0"/>
              <a:t>9. Razmišljaj o budućnosti</a:t>
            </a:r>
          </a:p>
          <a:p>
            <a:r>
              <a:rPr lang="hr-HR" b="1" dirty="0"/>
              <a:t>Koji ti je cilj za kasnije?</a:t>
            </a:r>
          </a:p>
          <a:p>
            <a:r>
              <a:rPr lang="hr-HR" dirty="0"/>
              <a:t>Učenje je korak prema tom cilju</a:t>
            </a:r>
          </a:p>
          <a:p>
            <a:r>
              <a:rPr lang="hr-HR" dirty="0"/>
              <a:t>Što učenje donosi?</a:t>
            </a:r>
          </a:p>
          <a:p>
            <a:r>
              <a:rPr lang="hr-HR" dirty="0"/>
              <a:t>Nezavisnost, obrazovanje, vještine, zaposlenje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0621BD1-4B7E-4AAE-94A7-82AFB2494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779" y="1328394"/>
            <a:ext cx="2611515" cy="202996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788A134-4DB1-4CB4-93E7-0BAEAA5EA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126" y="3910566"/>
            <a:ext cx="45148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41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9C9484-AF9A-4931-93BF-55FE6D1E3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Strategije za povećanje motivacije učenja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75873E-9F81-4751-BEEE-4C0945A23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hr-HR" dirty="0"/>
          </a:p>
          <a:p>
            <a:r>
              <a:rPr lang="hr-HR" b="1" dirty="0"/>
              <a:t>10. Uči sa prijateljem ili kolegom</a:t>
            </a:r>
          </a:p>
          <a:p>
            <a:r>
              <a:rPr lang="hr-HR" dirty="0"/>
              <a:t>To se može biti lakše, efikasnije i poticajnije</a:t>
            </a:r>
          </a:p>
          <a:p>
            <a:r>
              <a:rPr lang="hr-HR" dirty="0"/>
              <a:t>Jedan drugom možete objasniti nejasnoće</a:t>
            </a:r>
          </a:p>
          <a:p>
            <a:r>
              <a:rPr lang="hr-HR" dirty="0"/>
              <a:t>podijeliti tehnike učenja, podržavati se kad je teško učiti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b="1" dirty="0"/>
              <a:t>11. Nagradi se za svaki uspjeh, izvršenje zadatka</a:t>
            </a:r>
          </a:p>
          <a:p>
            <a:r>
              <a:rPr lang="hr-HR" dirty="0"/>
              <a:t>Nagrada će ti povećati želju za uspjehom</a:t>
            </a:r>
          </a:p>
          <a:p>
            <a:r>
              <a:rPr lang="hr-HR" b="1" dirty="0"/>
              <a:t>Unaprijed odredi što će biti nagrada</a:t>
            </a:r>
            <a:endParaRPr lang="hr-HR" dirty="0"/>
          </a:p>
          <a:p>
            <a:r>
              <a:rPr lang="hr-HR" dirty="0"/>
              <a:t>(npr. čokolada, omiljena knjiga, igranje)</a:t>
            </a:r>
          </a:p>
          <a:p>
            <a:pPr marL="0" indent="0">
              <a:buNone/>
            </a:pPr>
            <a:endParaRPr lang="hr-HR" dirty="0"/>
          </a:p>
          <a:p>
            <a:r>
              <a:rPr lang="en-US" dirty="0">
                <a:hlinkClick r:id="rId2"/>
              </a:rPr>
              <a:t>How to Make Studying Fun (or at Least Less Boring) - YouTube</a:t>
            </a:r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C7AC093-2037-4359-BB42-21D1A2786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945" y="2063171"/>
            <a:ext cx="2490111" cy="166007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D01BF8C-E590-40FD-A283-6DAF8283D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806" y="4069080"/>
            <a:ext cx="2936104" cy="131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82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ED4D3F-F112-4AFB-9E72-0050BEB14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Vrste motivacije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8B8576-92B2-4943-863A-D124F144A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Unutarnja (intrinzična)</a:t>
            </a:r>
          </a:p>
          <a:p>
            <a:r>
              <a:rPr lang="hr-HR" dirty="0"/>
              <a:t>Učimo zbog svog interesa, potrebe za učenjem, uživamo u procesu</a:t>
            </a:r>
          </a:p>
          <a:p>
            <a:r>
              <a:rPr lang="hr-HR" dirty="0"/>
              <a:t>Učimo jer nas zanima</a:t>
            </a:r>
          </a:p>
          <a:p>
            <a:endParaRPr lang="hr-HR" dirty="0"/>
          </a:p>
          <a:p>
            <a:r>
              <a:rPr lang="hr-HR" b="1" dirty="0">
                <a:solidFill>
                  <a:srgbClr val="FF0000"/>
                </a:solidFill>
              </a:rPr>
              <a:t>Vanjska (ekstrinzična)</a:t>
            </a:r>
          </a:p>
          <a:p>
            <a:r>
              <a:rPr lang="hr-HR" dirty="0"/>
              <a:t>Učimo zbog nekog vanjskog cilja </a:t>
            </a:r>
          </a:p>
          <a:p>
            <a:r>
              <a:rPr lang="hr-HR" dirty="0"/>
              <a:t>Nagrada, prestiž, izbjegavanje kazne, ocjena</a:t>
            </a:r>
          </a:p>
          <a:p>
            <a:r>
              <a:rPr lang="hr-HR" dirty="0"/>
              <a:t>Učimo jer nešto dobivamo za to</a:t>
            </a:r>
          </a:p>
          <a:p>
            <a:endParaRPr lang="hr-HR" dirty="0"/>
          </a:p>
          <a:p>
            <a:r>
              <a:rPr lang="hr-HR" dirty="0"/>
              <a:t>Kako vi učite?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47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F541BD-C939-4AF2-8AF8-0EC5DB4E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Motivacija i prepreke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48F1DF-5D1B-457B-A719-4B80F9718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Što kada učenje ne ide po planu? Kako si tada pomoći?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958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018652-A025-440D-BF9D-CA7416384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rada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24C4694-8021-4032-95EA-561BDFE0B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Pravila</a:t>
            </a:r>
            <a:r>
              <a:rPr lang="en-US" dirty="0"/>
              <a:t> u </a:t>
            </a:r>
            <a:r>
              <a:rPr lang="en-US" dirty="0" err="1"/>
              <a:t>razredu</a:t>
            </a:r>
            <a:r>
              <a:rPr lang="en-US" dirty="0"/>
              <a:t> </a:t>
            </a:r>
            <a:r>
              <a:rPr lang="en-US" dirty="0" err="1"/>
              <a:t>inače</a:t>
            </a:r>
            <a:r>
              <a:rPr lang="hr-HR" dirty="0"/>
              <a:t>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govori</a:t>
            </a:r>
            <a:r>
              <a:rPr lang="en-US" dirty="0"/>
              <a:t>,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slušamo</a:t>
            </a:r>
            <a:endParaRPr lang="hr-HR" dirty="0"/>
          </a:p>
          <a:p>
            <a:endParaRPr lang="en-US" dirty="0"/>
          </a:p>
          <a:p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želim</a:t>
            </a:r>
            <a:r>
              <a:rPr lang="en-US" dirty="0"/>
              <a:t>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reći</a:t>
            </a:r>
            <a:r>
              <a:rPr lang="en-US" dirty="0"/>
              <a:t>, </a:t>
            </a:r>
            <a:r>
              <a:rPr lang="en-US" dirty="0" err="1"/>
              <a:t>dignem</a:t>
            </a:r>
            <a:r>
              <a:rPr lang="en-US" dirty="0"/>
              <a:t> </a:t>
            </a:r>
            <a:r>
              <a:rPr lang="en-US" dirty="0" err="1"/>
              <a:t>ruku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ručka</a:t>
            </a:r>
            <a:r>
              <a:rPr lang="en-US" dirty="0"/>
              <a:t>?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07CF5DB-7196-4582-8186-6F8567917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51939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3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716F3-A92C-4B72-9E4F-1ACD8AFC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Zamisli scenarij…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E454F4-5355-4408-BEC5-C0ECC76CF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>
                <a:solidFill>
                  <a:srgbClr val="FF0000"/>
                </a:solidFill>
              </a:rPr>
              <a:t>Za nekoliko dana pišeš važan test. Ne da ti se učiti za njega.</a:t>
            </a:r>
          </a:p>
          <a:p>
            <a:endParaRPr lang="hr-HR" sz="2800" dirty="0"/>
          </a:p>
          <a:p>
            <a:r>
              <a:rPr lang="hr-HR" dirty="0"/>
              <a:t>Što možeš napraviti u ovoj situaciji?</a:t>
            </a:r>
          </a:p>
          <a:p>
            <a:r>
              <a:rPr lang="hr-HR" dirty="0"/>
              <a:t>Što si prije radio kad bi se to dogodilo?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>
                <a:hlinkClick r:id="rId2"/>
              </a:rPr>
              <a:t>Treba ti MOTIVACIJA? Poslušaj OVO! | Marija Vlahović - YouTube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AF04EA7-4BAC-4DCD-86DF-3D9372315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332" y="2815479"/>
            <a:ext cx="3052245" cy="250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3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D7B3B6-8970-4E3B-A10E-04EE779B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motivacija?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3F7593-33E7-40C7-989E-6B06A557D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Što mislite, što je motivacija?</a:t>
            </a:r>
          </a:p>
          <a:p>
            <a:endParaRPr lang="hr-HR" dirty="0"/>
          </a:p>
          <a:p>
            <a:r>
              <a:rPr lang="hr-HR" dirty="0"/>
              <a:t>Dolazi od latinske riječi </a:t>
            </a:r>
            <a:r>
              <a:rPr lang="hr-HR" b="1" dirty="0" err="1"/>
              <a:t>movere</a:t>
            </a:r>
            <a:r>
              <a:rPr lang="hr-HR" dirty="0"/>
              <a:t>, a znači kretati se – pokreće nas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>
                <a:solidFill>
                  <a:srgbClr val="FF0000"/>
                </a:solidFill>
              </a:rPr>
              <a:t>Motivacija je </a:t>
            </a:r>
            <a:r>
              <a:rPr lang="hr-HR" b="1" dirty="0">
                <a:solidFill>
                  <a:srgbClr val="FF0000"/>
                </a:solidFill>
              </a:rPr>
              <a:t>želja</a:t>
            </a:r>
            <a:r>
              <a:rPr lang="hr-HR" dirty="0">
                <a:solidFill>
                  <a:srgbClr val="FF0000"/>
                </a:solidFill>
              </a:rPr>
              <a:t> da se postigne neki uspjeh i spremnost da se za postizanje tog cilja uloži potreban </a:t>
            </a:r>
            <a:r>
              <a:rPr lang="hr-HR" b="1" dirty="0">
                <a:solidFill>
                  <a:srgbClr val="FF0000"/>
                </a:solidFill>
              </a:rPr>
              <a:t>napor</a:t>
            </a:r>
          </a:p>
          <a:p>
            <a:pPr marL="0" indent="0">
              <a:buNone/>
            </a:pPr>
            <a:endParaRPr lang="hr-HR" b="1" dirty="0">
              <a:solidFill>
                <a:srgbClr val="FF0000"/>
              </a:solidFill>
            </a:endParaRPr>
          </a:p>
          <a:p>
            <a:r>
              <a:rPr lang="hr-HR" b="1" dirty="0">
                <a:solidFill>
                  <a:srgbClr val="FF0000"/>
                </a:solidFill>
              </a:rPr>
              <a:t>ŽELJA i NAPOR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Može li nam pomoći u prethodnom primjeru?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A3460A0-D88A-4AAB-9B35-4F19A8748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542" y="4269955"/>
            <a:ext cx="3588658" cy="172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9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1965B1-8E4E-40B5-A5B1-F0636095E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nas motivira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EB5606-788A-48C2-BCC9-09CFC2761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Kad se osjećaš najbolje? 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Kad si najspremniji za učenje?</a:t>
            </a:r>
          </a:p>
          <a:p>
            <a:pPr marL="0" indent="0">
              <a:buNone/>
            </a:pPr>
            <a:endParaRPr lang="hr-HR" sz="2800" dirty="0"/>
          </a:p>
          <a:p>
            <a:r>
              <a:rPr lang="hr-HR" sz="2800" dirty="0">
                <a:solidFill>
                  <a:srgbClr val="FF0000"/>
                </a:solidFill>
              </a:rPr>
              <a:t>Motivacija je ono što te tjera da počneš, a navika te tjera da nastaviš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CB376C6-66D9-4694-AC68-49D2C89F9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99" y="642594"/>
            <a:ext cx="2848695" cy="284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4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5DC87F-D030-43C7-BC61-BF76F6D2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Strategije za povećanje motivacije učenja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FC1527-7513-46E4-8CBE-B796237D0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b="1" dirty="0"/>
              <a:t>1. Napravi PLAN sa samim sobom</a:t>
            </a:r>
          </a:p>
          <a:p>
            <a:r>
              <a:rPr lang="hr-HR" i="1" dirty="0"/>
              <a:t>Kad i koliko učiti</a:t>
            </a:r>
          </a:p>
          <a:p>
            <a:r>
              <a:rPr lang="hr-HR" i="1" dirty="0"/>
              <a:t>Kako se nagraditi za učenje!</a:t>
            </a:r>
          </a:p>
          <a:p>
            <a:r>
              <a:rPr lang="hr-HR" i="1" dirty="0" err="1"/>
              <a:t>Npr</a:t>
            </a:r>
            <a:r>
              <a:rPr lang="hr-HR" i="1" dirty="0"/>
              <a:t>? (5 lekcija i 5 dana)</a:t>
            </a:r>
          </a:p>
          <a:p>
            <a:r>
              <a:rPr lang="hr-HR" i="1" dirty="0"/>
              <a:t>Što ako ne napravim što sam planirao/la?</a:t>
            </a:r>
          </a:p>
          <a:p>
            <a:r>
              <a:rPr lang="pl-PL" dirty="0"/>
              <a:t>Za dobre i brze rezultate</a:t>
            </a:r>
          </a:p>
          <a:p>
            <a:r>
              <a:rPr lang="hr-HR" b="1" dirty="0"/>
              <a:t>Napravi plan, stavi ga na mjesto gdje će ti stalno biti pred očima i drži ga se</a:t>
            </a:r>
          </a:p>
          <a:p>
            <a:r>
              <a:rPr lang="hr-HR" dirty="0"/>
              <a:t>Napravi dnevni i tjedni plan (što i koliko ćeš učiti koji dan)</a:t>
            </a:r>
            <a:endParaRPr lang="hr-HR" i="1" dirty="0"/>
          </a:p>
          <a:p>
            <a:endParaRPr lang="hr-HR" i="1" dirty="0"/>
          </a:p>
          <a:p>
            <a:r>
              <a:rPr lang="hr-HR" b="1" i="1" dirty="0"/>
              <a:t>2.</a:t>
            </a:r>
            <a:r>
              <a:rPr lang="hr-HR" i="1" dirty="0"/>
              <a:t> </a:t>
            </a:r>
            <a:r>
              <a:rPr lang="hr-HR" b="1" dirty="0"/>
              <a:t>Ne čekaj inspiraciju za učenje</a:t>
            </a:r>
          </a:p>
          <a:p>
            <a:r>
              <a:rPr lang="hr-HR" dirty="0"/>
              <a:t>Učenje započni odmah kad si ga planirao</a:t>
            </a:r>
          </a:p>
          <a:p>
            <a:r>
              <a:rPr lang="hr-HR" dirty="0"/>
              <a:t>Budi uporan, ne dozvoli da te išta pokoleba. Počni polako i odmah!</a:t>
            </a:r>
            <a:endParaRPr lang="hr-HR" i="1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B4D4A8A-D13A-4553-9078-7199F4C70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585" y="1588066"/>
            <a:ext cx="4060798" cy="211423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467D994-98F6-4C09-8091-5CB805961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438" y="4568288"/>
            <a:ext cx="2763639" cy="184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86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A5B922-3BA6-4930-81D2-0A1FE8B53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Strategije za povećanje motivacije učenja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8D19B1F-774D-46CC-BD1C-B0ADC942A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3. Ispuni preduvjete za učenje</a:t>
            </a:r>
            <a:endParaRPr lang="hr-HR" dirty="0"/>
          </a:p>
          <a:p>
            <a:r>
              <a:rPr lang="hr-HR" dirty="0"/>
              <a:t>Uredi prostor za učenje - urednost je pola učenja </a:t>
            </a:r>
          </a:p>
          <a:p>
            <a:r>
              <a:rPr lang="hr-HR" dirty="0">
                <a:solidFill>
                  <a:srgbClr val="C00000"/>
                </a:solidFill>
              </a:rPr>
              <a:t>Stalno isto mjesto rada, optimalna temperatura</a:t>
            </a:r>
          </a:p>
          <a:p>
            <a:r>
              <a:rPr lang="hr-HR" dirty="0">
                <a:solidFill>
                  <a:srgbClr val="C00000"/>
                </a:solidFill>
              </a:rPr>
              <a:t> dobro svjetlo </a:t>
            </a:r>
          </a:p>
          <a:p>
            <a:r>
              <a:rPr lang="hr-HR" dirty="0"/>
              <a:t>Važno je dovoljno spavati!</a:t>
            </a:r>
          </a:p>
          <a:p>
            <a:endParaRPr lang="hr-HR" dirty="0"/>
          </a:p>
          <a:p>
            <a:r>
              <a:rPr lang="hr-HR" b="1" dirty="0"/>
              <a:t>4. Postigni male uspjehe na početku </a:t>
            </a:r>
          </a:p>
          <a:p>
            <a:r>
              <a:rPr lang="hr-HR" dirty="0"/>
              <a:t>Podjeli učenje na manje cjeline</a:t>
            </a:r>
          </a:p>
          <a:p>
            <a:r>
              <a:rPr lang="hr-HR" dirty="0"/>
              <a:t>Kada završiš jedan dio osjetit ćeš zadovoljstvo/ponos</a:t>
            </a:r>
          </a:p>
          <a:p>
            <a:r>
              <a:rPr lang="hr-HR" dirty="0"/>
              <a:t>Ovo će te motivirati da dalje radiš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63C7CB3-5309-47ED-8F18-BF9DF8CA7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077" y="1724043"/>
            <a:ext cx="3142025" cy="20957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87D6DB6-3CFB-49BA-AD2E-317173B48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077" y="4262640"/>
            <a:ext cx="2928023" cy="195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42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BD5988-A13F-4838-967A-F1A0D86CF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Strategije za povećanje motivacije učenja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3ACC2E-F7FC-4E5D-92F8-BF06DC9EF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>
            <a:normAutofit/>
          </a:bodyPr>
          <a:lstStyle/>
          <a:p>
            <a:r>
              <a:rPr lang="hr-HR" b="1" dirty="0"/>
              <a:t>5. </a:t>
            </a:r>
            <a:r>
              <a:rPr lang="en-US" b="1" dirty="0"/>
              <a:t>„</a:t>
            </a:r>
            <a:r>
              <a:rPr lang="hr-HR" b="1" dirty="0"/>
              <a:t>Gruda snijega</a:t>
            </a:r>
            <a:r>
              <a:rPr lang="en-US" b="1" dirty="0"/>
              <a:t>”</a:t>
            </a:r>
            <a:endParaRPr lang="hr-HR" b="1" dirty="0"/>
          </a:p>
          <a:p>
            <a:r>
              <a:rPr lang="hr-HR" dirty="0"/>
              <a:t>Otvori svoj udžbenik i pronađi najzanimljiviji dio za učenje </a:t>
            </a:r>
          </a:p>
          <a:p>
            <a:r>
              <a:rPr lang="hr-HR" dirty="0"/>
              <a:t>(poglavlje ili lekciju)</a:t>
            </a:r>
          </a:p>
          <a:p>
            <a:r>
              <a:rPr lang="hr-HR" dirty="0"/>
              <a:t>Ovdje započni s učenjem – lako ćeš savladati ono što te zanima – </a:t>
            </a:r>
            <a:r>
              <a:rPr lang="hr-HR" dirty="0">
                <a:solidFill>
                  <a:srgbClr val="C00000"/>
                </a:solidFill>
              </a:rPr>
              <a:t>povećat će ti motivaciju i samopouzdanje!</a:t>
            </a:r>
          </a:p>
          <a:p>
            <a:endParaRPr lang="hr-HR" dirty="0"/>
          </a:p>
          <a:p>
            <a:r>
              <a:rPr lang="hr-HR" b="1" dirty="0"/>
              <a:t>6. Radi jedan po jedan zadatak!</a:t>
            </a:r>
          </a:p>
          <a:p>
            <a:r>
              <a:rPr lang="hr-HR" dirty="0"/>
              <a:t>jedan po jedan zadatak i napravi ga najbolje što možeš!</a:t>
            </a:r>
          </a:p>
          <a:p>
            <a:r>
              <a:rPr lang="hr-HR" dirty="0"/>
              <a:t>Proces učenja biti brži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5769AFE-F127-4059-B0F1-B895B2791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456" y="1328394"/>
            <a:ext cx="2669651" cy="179666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12DB2E9-8FDB-4E90-8D29-46DF8D004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087" y="3944368"/>
            <a:ext cx="2008387" cy="200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16E92D-AF31-41AA-89F1-9ABC6AB79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Pauza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2119B1-DBD6-403A-A91C-6065DF6F3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Dvanaesterokut 3">
            <a:extLst>
              <a:ext uri="{FF2B5EF4-FFF2-40B4-BE49-F238E27FC236}">
                <a16:creationId xmlns:a16="http://schemas.microsoft.com/office/drawing/2014/main" id="{1F29FC80-417D-4FC6-B438-C0D175A814DA}"/>
              </a:ext>
            </a:extLst>
          </p:cNvPr>
          <p:cNvSpPr/>
          <p:nvPr/>
        </p:nvSpPr>
        <p:spPr>
          <a:xfrm>
            <a:off x="4279037" y="2598495"/>
            <a:ext cx="3112363" cy="2923416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10  minuta</a:t>
            </a:r>
          </a:p>
        </p:txBody>
      </p:sp>
    </p:spTree>
    <p:extLst>
      <p:ext uri="{BB962C8B-B14F-4D97-AF65-F5344CB8AC3E}">
        <p14:creationId xmlns:p14="http://schemas.microsoft.com/office/powerpoint/2010/main" val="153788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un">
  <a:themeElements>
    <a:clrScheme name="Sapu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pu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u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TM03457510[[fn=Sapun]]</Template>
  <TotalTime>468</TotalTime>
  <Words>684</Words>
  <Application>Microsoft Office PowerPoint</Application>
  <PresentationFormat>Široki zaslon</PresentationFormat>
  <Paragraphs>120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8" baseType="lpstr">
      <vt:lpstr>Century Gothic</vt:lpstr>
      <vt:lpstr>Garamond</vt:lpstr>
      <vt:lpstr>Sapun</vt:lpstr>
      <vt:lpstr>Motivacija za učenje</vt:lpstr>
      <vt:lpstr>Pravila rada</vt:lpstr>
      <vt:lpstr>Zamisli scenarij…</vt:lpstr>
      <vt:lpstr>Što je motivacija?</vt:lpstr>
      <vt:lpstr>Što nas motivira</vt:lpstr>
      <vt:lpstr>Strategije za povećanje motivacije učenja</vt:lpstr>
      <vt:lpstr>Strategije za povećanje motivacije učenja</vt:lpstr>
      <vt:lpstr>Strategije za povećanje motivacije učenja</vt:lpstr>
      <vt:lpstr>Pauza </vt:lpstr>
      <vt:lpstr>Upitnik</vt:lpstr>
      <vt:lpstr>Strategije za povećanje motivacije učenja</vt:lpstr>
      <vt:lpstr>Strategije za povećanje motivacije učenja</vt:lpstr>
      <vt:lpstr>Strategije za povećanje motivacije učenja</vt:lpstr>
      <vt:lpstr>Vrste motivacije</vt:lpstr>
      <vt:lpstr>Motivacija i prepreke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Motivacija za učenje</dc:title>
  <dc:creator>Korisnik</dc:creator>
  <cp:lastModifiedBy>Korisnik</cp:lastModifiedBy>
  <cp:revision>162</cp:revision>
  <dcterms:created xsi:type="dcterms:W3CDTF">2021-02-15T17:57:35Z</dcterms:created>
  <dcterms:modified xsi:type="dcterms:W3CDTF">2021-02-16T17:07:59Z</dcterms:modified>
</cp:coreProperties>
</file>