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1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2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736019-1D79-4EDA-ABF6-A5C7FFADD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9C1810-5794-4C19-ADB6-F85DB7511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23D8BC-F24C-4A74-AA39-22C2C6B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7F994C-1879-4C15-973D-ADDEDCFE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86198E-6374-4681-95DD-503BB151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5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23AF91-8D47-4F8C-95DD-5E621E10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DB81BD4-A5F1-43B9-B35C-A45F0012B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DCFF5F-7F32-44BB-BF85-EDD60C29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E59C2E-883F-4D0B-AAD6-972C53B6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73E66F-AA82-4866-A826-31532E1D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48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455E9C1-A590-468B-8C41-BD37C19E3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BEE9C09-2B74-4501-ABE4-1E4AA0322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5F83DB-FCF8-48E0-A525-039C1D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37CF97-530D-4D82-ADA5-4278BEC9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8E81E7-505A-4154-8E5F-52A4B4B9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820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5ED4DA-2D76-4653-9EDB-10705774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B63C35-F191-498B-AD0D-6C63A27E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33DDB9-1B44-4F70-BEAF-56342F7A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9E7992-07E4-40AE-B9BA-B661994E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28AFE9-BAFE-48F8-AA11-FFF6F889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14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10631-1149-4383-BD32-40B7DE76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A12B9C-7578-4466-9F01-E0CDC162B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A30B5A-4BA1-4F32-8E10-DB5E79C9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3EE380-331F-4737-BE19-E0D947A1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44C038-886A-4864-A5EE-B55230D9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43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E74A97-2CCB-462E-AEC5-25E29BD6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BBF257-D23D-46C1-A7E9-7CB47A237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7057CB2-8BCB-4101-8B93-E7324D558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88DEA92-8303-47A1-8808-35A5C0C3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BE5C16-A696-41DF-BAEA-1B991970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E20181-9956-4EBA-802C-7AB5FD25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80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9A5CC6-5C91-4BFD-B248-BF5188F5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8090E3-C8B7-41B0-934B-1BDA34760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241372-E9E0-4085-AD17-1C02F2931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1A72056-9E63-4DAD-9460-376A4E37E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0ADE0D-7251-44A5-A4DB-C5BBCE29B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8044B2C-58CF-4015-A7D7-78A05F5B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5364BA-0FDD-40B5-9D66-DE9178EF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2F6FE20-1F8B-48C3-AAB5-6976393D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5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FC19FA-B7A1-4B2B-94A4-560C50F6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6546402-0763-4B79-85E2-D6761F70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097BB9D-F82A-4C92-BC40-96BF4C02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45280EB-6BA3-4A73-9399-DA384C08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769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C5AF1BB-B45A-45C7-8451-3186FDF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EF01D47-91DD-4E98-8540-9E84AAB7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2B2E161-D53C-4679-B8C7-93E2C459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62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A5C44-2EDE-4616-939A-A8665DC5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5B6E95-F720-4197-9B6D-2669A48B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4B375A1-0900-4044-AC1C-A689F20F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130207-A187-43A2-9CA2-25CAFDF7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6F8A663-22BB-42DC-A1D8-7D748224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639A95-665B-4C69-971C-BF4754B0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40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498A94-751E-4ABC-9922-43E9D4B9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58BF290-5E8F-41F4-B95D-BD168C56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AED154-D6AA-41C7-8DEB-692D20DB4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1EDBDE-085B-4CD3-B601-ABFC854E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62BF85-0115-470D-86DD-DCF03E76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0DB595-AEAF-4704-8F7D-119DEB46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379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5FC2EB2-BAA4-4112-909B-B63DC5A6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BE677DA-3117-4D34-ADFF-D16CCC231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30E25A-34E0-4675-B754-A979578E2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8531-9094-4B19-94DA-D0C2469F35C0}" type="datetimeFigureOut">
              <a:rPr lang="hr-HR" smtClean="0"/>
              <a:t>3.4.2020.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1CF42D-B3C3-48B6-B657-694B708B0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AD8431-81F1-4265-8004-CDFD88D28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296B-7A5F-445C-A4FA-25FA1161FFF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2D77E7-C046-407B-B5D4-D0CB3FEA7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85" y="2831583"/>
            <a:ext cx="8092735" cy="2020370"/>
          </a:xfrm>
        </p:spPr>
        <p:txBody>
          <a:bodyPr/>
          <a:lstStyle/>
          <a:p>
            <a:r>
              <a:rPr lang="hr-HR" b="1" dirty="0"/>
              <a:t>ZADOVOLJSTVO ONLINE NASTAVOM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F6F313-4F2B-409B-AC59-A57B886E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85" y="5151895"/>
            <a:ext cx="7540102" cy="898240"/>
          </a:xfrm>
        </p:spPr>
        <p:txBody>
          <a:bodyPr/>
          <a:lstStyle/>
          <a:p>
            <a:r>
              <a:rPr lang="hr-HR" dirty="0"/>
              <a:t>REZULTATI ANKETE PROVEDENE MEĐU UČENICIMA PREDMETNE NASTAVE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782DB91-52FA-48C0-89A3-2D94F556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" y="90070"/>
            <a:ext cx="2097719" cy="2159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4DE7A5C-7B9E-4DAB-9B53-E44729752AF1}"/>
              </a:ext>
            </a:extLst>
          </p:cNvPr>
          <p:cNvSpPr txBox="1"/>
          <p:nvPr/>
        </p:nvSpPr>
        <p:spPr>
          <a:xfrm>
            <a:off x="7767962" y="338781"/>
            <a:ext cx="396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/>
              <a:t>OSNOVNA ŠKOLA ŽITNJAK</a:t>
            </a:r>
          </a:p>
          <a:p>
            <a:pPr algn="r"/>
            <a:r>
              <a:rPr lang="hr-HR" sz="2400" i="1" dirty="0"/>
              <a:t>STRUČNO RAZVOJNA SLUŽBA  </a:t>
            </a:r>
          </a:p>
        </p:txBody>
      </p:sp>
      <p:pic>
        <p:nvPicPr>
          <p:cNvPr id="1026" name="Picture 2" descr="Evo kako izgleda online nastava">
            <a:extLst>
              <a:ext uri="{FF2B5EF4-FFF2-40B4-BE49-F238E27FC236}">
                <a16:creationId xmlns:a16="http://schemas.microsoft.com/office/drawing/2014/main" id="{6F7A6F19-5AEA-4A08-8A46-3CD8F975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20" y="4358936"/>
            <a:ext cx="3693733" cy="23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4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llection 492.1 Kb, Pencils | 960x720 pixels wide">
            <a:extLst>
              <a:ext uri="{FF2B5EF4-FFF2-40B4-BE49-F238E27FC236}">
                <a16:creationId xmlns:a16="http://schemas.microsoft.com/office/drawing/2014/main" id="{945606C4-9C2D-465C-B629-388E0A822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0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orms response chart. Question title: PITAŠ LI RAZREDNIKA ILI PREDMETNOG UČITELJA ZA POMOĆ KADA TI JE POTREBNA?. Number of responses: 131 responses.">
            <a:extLst>
              <a:ext uri="{FF2B5EF4-FFF2-40B4-BE49-F238E27FC236}">
                <a16:creationId xmlns:a16="http://schemas.microsoft.com/office/drawing/2014/main" id="{75C3CEA7-D982-4A21-A6B9-8CF4636B3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21977" r="27888" b="5734"/>
          <a:stretch/>
        </p:blipFill>
        <p:spPr bwMode="auto">
          <a:xfrm>
            <a:off x="2280201" y="1911937"/>
            <a:ext cx="7347473" cy="39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2E908A1-F809-4D3D-AE96-27B7CAC5FD81}"/>
              </a:ext>
            </a:extLst>
          </p:cNvPr>
          <p:cNvSpPr txBox="1"/>
          <p:nvPr/>
        </p:nvSpPr>
        <p:spPr>
          <a:xfrm>
            <a:off x="971551" y="588498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/>
              <a:t>PITAŠ LI RAZREDNIKA ILI PREDMETNOG UČITELJA ZA POMOĆ KADA TI JE POTREBNA?</a:t>
            </a:r>
          </a:p>
        </p:txBody>
      </p:sp>
    </p:spTree>
    <p:extLst>
      <p:ext uri="{BB962C8B-B14F-4D97-AF65-F5344CB8AC3E}">
        <p14:creationId xmlns:p14="http://schemas.microsoft.com/office/powerpoint/2010/main" val="27064864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C821E-57B0-4389-9A0B-B6C6E90F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A47DC93-73A1-4AF3-B27A-2A8EB6C5C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1338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llection 492.1 Kb, Pencils | 960x720 pixels wide">
            <a:extLst>
              <a:ext uri="{FF2B5EF4-FFF2-40B4-BE49-F238E27FC236}">
                <a16:creationId xmlns:a16="http://schemas.microsoft.com/office/drawing/2014/main" id="{8006B8F8-1D5A-4D8E-B5FA-AC1BBB4D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15586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orms response chart. Question title: KOJI OBLIK NASTAVE PREFERIRAŠ?. Number of responses: 131 responses.">
            <a:extLst>
              <a:ext uri="{FF2B5EF4-FFF2-40B4-BE49-F238E27FC236}">
                <a16:creationId xmlns:a16="http://schemas.microsoft.com/office/drawing/2014/main" id="{C77D45D2-BA84-4E98-AC17-FDEFF28BD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t="21539" r="4468" b="6036"/>
          <a:stretch/>
        </p:blipFill>
        <p:spPr bwMode="auto">
          <a:xfrm>
            <a:off x="1266826" y="1771649"/>
            <a:ext cx="9037256" cy="3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C51CF3E-917D-41BE-A85E-55CDB90C609F}"/>
              </a:ext>
            </a:extLst>
          </p:cNvPr>
          <p:cNvSpPr txBox="1"/>
          <p:nvPr/>
        </p:nvSpPr>
        <p:spPr>
          <a:xfrm>
            <a:off x="1028699" y="750957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/>
              <a:t>KOJI OBLIK NASTAVE PREFERIRAŠ?</a:t>
            </a:r>
          </a:p>
        </p:txBody>
      </p:sp>
    </p:spTree>
    <p:extLst>
      <p:ext uri="{BB962C8B-B14F-4D97-AF65-F5344CB8AC3E}">
        <p14:creationId xmlns:p14="http://schemas.microsoft.com/office/powerpoint/2010/main" val="8595153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0164C-96F9-40CB-B0E4-D6509B82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i="1" dirty="0"/>
              <a:t>IZ UČENIČKE PRESPEKTIVE – ZAKLJUČNO NA TEMELJU REZULTATA ANKETE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90105B-A229-4C82-A7B2-F2075292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2120401"/>
            <a:ext cx="11123719" cy="4372474"/>
          </a:xfrm>
          <a:ln w="25400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hr-HR" dirty="0"/>
              <a:t>Učenike je potrebno poticati na postavljanje pitanja u vidu nerazumijevanja nastavnog gradiva ili nejasnoća.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/>
              <a:t>Obrade novih nastavnih sadržaja moraju biti jasne, pružajući dodatna objašnjenja za nove pojmove, a učitelj/</a:t>
            </a:r>
            <a:r>
              <a:rPr lang="hr-HR" dirty="0" err="1"/>
              <a:t>ica</a:t>
            </a:r>
            <a:r>
              <a:rPr lang="hr-HR" dirty="0"/>
              <a:t> treba biti dostupan za sve nejasnoće.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/>
              <a:t>Učitelji/</a:t>
            </a:r>
            <a:r>
              <a:rPr lang="hr-HR" dirty="0" err="1"/>
              <a:t>ice</a:t>
            </a:r>
            <a:r>
              <a:rPr lang="hr-HR" dirty="0"/>
              <a:t>, učinite svoje pisanje u online nastavi toplijim, budite u svojim porukama kratki i neposredni.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/>
              <a:t>Učenicima nedostaje usmena komunikacija i socijalni aspekt podučavanja kao i nama. Povremeno im se možete </a:t>
            </a:r>
            <a:r>
              <a:rPr lang="hr-HR" dirty="0" err="1"/>
              <a:t>nasnimiti</a:t>
            </a:r>
            <a:r>
              <a:rPr lang="hr-HR" dirty="0"/>
              <a:t> kratkim videom da čuju vaš glas i vide vaše lice, i/ili odraditi konferencijski razgovor. U ovo čudno doba „korona izolacije”, potrudimo se ostvariti malo socijalnog kontakta, barem onog virtualnog.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/>
              <a:t>O zahtjevnosti zadaća, </a:t>
            </a:r>
            <a:r>
              <a:rPr lang="hr-HR" dirty="0">
                <a:sym typeface="Wingdings" panose="05000000000000000000" pitchFamily="2" charset="2"/>
              </a:rPr>
              <a:t>savjetujemo da </a:t>
            </a:r>
            <a:r>
              <a:rPr lang="hr-HR" dirty="0"/>
              <a:t>se povremeno </a:t>
            </a:r>
            <a:r>
              <a:rPr lang="hr-HR" dirty="0" err="1"/>
              <a:t>samovrednujte</a:t>
            </a:r>
            <a:r>
              <a:rPr lang="hr-HR" dirty="0"/>
              <a:t> u području slanja zadaća (o količini i zahtjevnosti zadaće koju šaljete učenicima). </a:t>
            </a:r>
            <a:r>
              <a:rPr lang="hr-HR" dirty="0">
                <a:sym typeface="Wingdings" panose="05000000000000000000" pitchFamily="2" charset="2"/>
              </a:rPr>
              <a:t> </a:t>
            </a:r>
            <a:endParaRPr lang="hr-HR" dirty="0"/>
          </a:p>
          <a:p>
            <a:pPr marL="514350" indent="-514350" algn="just">
              <a:buFont typeface="+mj-lt"/>
              <a:buAutoNum type="arabicPeriod"/>
            </a:pPr>
            <a:r>
              <a:rPr lang="hr-HR" dirty="0"/>
              <a:t>Imajte razumijevanja u slučaju kašnjenja zadaća – ponekad nije do učenika, ni do vas nego do platforme i interneta.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/>
              <a:t>Treba se držati rasporeda sati </a:t>
            </a:r>
            <a:r>
              <a:rPr lang="hr-HR" dirty="0" err="1"/>
              <a:t>Oš</a:t>
            </a:r>
            <a:r>
              <a:rPr lang="hr-HR" dirty="0"/>
              <a:t> Žitnjak. O praćenju online nastave prema školskom rasporedu </a:t>
            </a:r>
            <a:r>
              <a:rPr lang="hr-HR" dirty="0" err="1"/>
              <a:t>Oš</a:t>
            </a:r>
            <a:r>
              <a:rPr lang="hr-HR"/>
              <a:t> Žitnjak, </a:t>
            </a:r>
            <a:r>
              <a:rPr lang="hr-HR" dirty="0"/>
              <a:t>odluka je donesena još u prvom tjednu online nastave. </a:t>
            </a:r>
            <a:r>
              <a:rPr lang="hr-HR" dirty="0">
                <a:sym typeface="Wingdings" panose="05000000000000000000" pitchFamily="2" charset="2"/>
              </a:rPr>
              <a:t> </a:t>
            </a:r>
            <a:endParaRPr lang="hr-HR" dirty="0"/>
          </a:p>
        </p:txBody>
      </p:sp>
      <p:pic>
        <p:nvPicPr>
          <p:cNvPr id="11266" name="Picture 2" descr="Cartoon yellow exclamation mark Royalty Free Vector Image">
            <a:extLst>
              <a:ext uri="{FF2B5EF4-FFF2-40B4-BE49-F238E27FC236}">
                <a16:creationId xmlns:a16="http://schemas.microsoft.com/office/drawing/2014/main" id="{88995872-BC3A-4288-AF9D-A526EA9B4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0" r="25100" b="9927"/>
          <a:stretch/>
        </p:blipFill>
        <p:spPr bwMode="auto">
          <a:xfrm>
            <a:off x="657225" y="92563"/>
            <a:ext cx="904876" cy="18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616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ibrary of despicable me 3 banner black and white library png ...">
            <a:extLst>
              <a:ext uri="{FF2B5EF4-FFF2-40B4-BE49-F238E27FC236}">
                <a16:creationId xmlns:a16="http://schemas.microsoft.com/office/drawing/2014/main" id="{026FC86B-289A-4F56-9189-E1E506AB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9" y="581025"/>
            <a:ext cx="38862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AC1CD95-6CF1-471C-908F-40B66387C31D}"/>
              </a:ext>
            </a:extLst>
          </p:cNvPr>
          <p:cNvSpPr txBox="1"/>
          <p:nvPr/>
        </p:nvSpPr>
        <p:spPr>
          <a:xfrm>
            <a:off x="6096000" y="2263805"/>
            <a:ext cx="4663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/>
              <a:t>SAMO HRABRO DALJE EKIPA!</a:t>
            </a:r>
          </a:p>
        </p:txBody>
      </p:sp>
    </p:spTree>
    <p:extLst>
      <p:ext uri="{BB962C8B-B14F-4D97-AF65-F5344CB8AC3E}">
        <p14:creationId xmlns:p14="http://schemas.microsoft.com/office/powerpoint/2010/main" val="29132342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llection 492.1 Kb, Pencils | 960x720 pixels wide">
            <a:extLst>
              <a:ext uri="{FF2B5EF4-FFF2-40B4-BE49-F238E27FC236}">
                <a16:creationId xmlns:a16="http://schemas.microsoft.com/office/drawing/2014/main" id="{93030989-F5F6-4637-9B13-46CD8B92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30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C73FC29-0B3A-4189-8421-419F357185EC}"/>
              </a:ext>
            </a:extLst>
          </p:cNvPr>
          <p:cNvSpPr txBox="1"/>
          <p:nvPr/>
        </p:nvSpPr>
        <p:spPr>
          <a:xfrm>
            <a:off x="1660221" y="775332"/>
            <a:ext cx="938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i="1" dirty="0"/>
              <a:t>ISPITANICI – UČENICI PREDMETNE NASTAVE</a:t>
            </a:r>
          </a:p>
        </p:txBody>
      </p:sp>
      <p:pic>
        <p:nvPicPr>
          <p:cNvPr id="1026" name="Picture 2" descr="Forms response chart. Question title: SPOL:. Number of responses: 131 responses.">
            <a:extLst>
              <a:ext uri="{FF2B5EF4-FFF2-40B4-BE49-F238E27FC236}">
                <a16:creationId xmlns:a16="http://schemas.microsoft.com/office/drawing/2014/main" id="{F6ABAC1A-E7FB-4456-9736-124B10BD7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28916" r="27036" b="5957"/>
          <a:stretch/>
        </p:blipFill>
        <p:spPr bwMode="auto">
          <a:xfrm>
            <a:off x="970414" y="1953491"/>
            <a:ext cx="5721331" cy="31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3098F84-7F3B-4DE4-B1E8-7E9296CBCDF3}"/>
              </a:ext>
            </a:extLst>
          </p:cNvPr>
          <p:cNvSpPr txBox="1"/>
          <p:nvPr/>
        </p:nvSpPr>
        <p:spPr>
          <a:xfrm>
            <a:off x="6452048" y="3808682"/>
            <a:ext cx="4410752" cy="124649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hr-HR" sz="2500" b="1" u="sng" dirty="0"/>
              <a:t>UKUPAN BROJ ISPITANIKA:</a:t>
            </a:r>
            <a:r>
              <a:rPr lang="hr-HR" sz="2500" dirty="0"/>
              <a:t> 131</a:t>
            </a:r>
            <a:r>
              <a:rPr lang="hr-HR" sz="2500" b="1" u="sng" dirty="0"/>
              <a:t> </a:t>
            </a:r>
          </a:p>
          <a:p>
            <a:r>
              <a:rPr lang="hr-HR" sz="2500" b="1" u="sng" dirty="0"/>
              <a:t>DJEČACI:</a:t>
            </a:r>
            <a:r>
              <a:rPr lang="hr-HR" sz="2500" dirty="0"/>
              <a:t> 57</a:t>
            </a:r>
            <a:endParaRPr lang="hr-HR" sz="2500" b="1" u="sng" dirty="0"/>
          </a:p>
          <a:p>
            <a:r>
              <a:rPr lang="hr-HR" sz="2500" b="1" u="sng" dirty="0"/>
              <a:t>DJEVOJČICE:</a:t>
            </a:r>
            <a:r>
              <a:rPr lang="hr-HR" sz="2500" dirty="0"/>
              <a:t> 74</a:t>
            </a:r>
            <a:endParaRPr lang="hr-HR" sz="2500" b="1" u="sng" dirty="0"/>
          </a:p>
        </p:txBody>
      </p:sp>
    </p:spTree>
    <p:extLst>
      <p:ext uri="{BB962C8B-B14F-4D97-AF65-F5344CB8AC3E}">
        <p14:creationId xmlns:p14="http://schemas.microsoft.com/office/powerpoint/2010/main" val="23347114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ollection 492.1 Kb, Pencils | 960x720 pixels wide">
            <a:extLst>
              <a:ext uri="{FF2B5EF4-FFF2-40B4-BE49-F238E27FC236}">
                <a16:creationId xmlns:a16="http://schemas.microsoft.com/office/drawing/2014/main" id="{4F8CBA9D-1614-498C-B9A8-D7150C58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15586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0351C5-C14A-4E41-8AE0-3305ECB69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27324" r="24720" b="9773"/>
          <a:stretch/>
        </p:blipFill>
        <p:spPr bwMode="auto">
          <a:xfrm>
            <a:off x="893618" y="1815812"/>
            <a:ext cx="6645920" cy="32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8E30828-C144-4C0E-8C2E-0D04D0040E63}"/>
              </a:ext>
            </a:extLst>
          </p:cNvPr>
          <p:cNvSpPr txBox="1"/>
          <p:nvPr/>
        </p:nvSpPr>
        <p:spPr>
          <a:xfrm>
            <a:off x="7768935" y="3964287"/>
            <a:ext cx="3266209" cy="1631216"/>
          </a:xfrm>
          <a:prstGeom prst="rect">
            <a:avLst/>
          </a:prstGeom>
          <a:noFill/>
          <a:ln w="25400">
            <a:solidFill>
              <a:srgbClr val="FFFF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hr-HR" sz="2500" b="1" u="sng" dirty="0"/>
              <a:t>5. RAZRED:</a:t>
            </a:r>
            <a:r>
              <a:rPr lang="hr-HR" sz="2500" dirty="0"/>
              <a:t> 31 učenika</a:t>
            </a:r>
            <a:r>
              <a:rPr lang="hr-HR" sz="2500" b="1" u="sng" dirty="0"/>
              <a:t> </a:t>
            </a:r>
          </a:p>
          <a:p>
            <a:r>
              <a:rPr lang="hr-HR" sz="2500" b="1" u="sng" dirty="0"/>
              <a:t>6. RAZRED:</a:t>
            </a:r>
            <a:r>
              <a:rPr lang="hr-HR" sz="2500" dirty="0"/>
              <a:t> 36 učenika</a:t>
            </a:r>
            <a:endParaRPr lang="hr-HR" sz="2500" b="1" u="sng" dirty="0"/>
          </a:p>
          <a:p>
            <a:r>
              <a:rPr lang="hr-HR" sz="2500" b="1" u="sng" dirty="0"/>
              <a:t>7. RAZRED:</a:t>
            </a:r>
            <a:r>
              <a:rPr lang="hr-HR" sz="2500" dirty="0"/>
              <a:t> 26 učenika</a:t>
            </a:r>
            <a:endParaRPr lang="hr-HR" sz="2500" b="1" u="sng" dirty="0"/>
          </a:p>
          <a:p>
            <a:r>
              <a:rPr lang="hr-HR" sz="2500" b="1" u="sng" dirty="0"/>
              <a:t>8. RAZRED:</a:t>
            </a:r>
            <a:r>
              <a:rPr lang="hr-HR" sz="2500" dirty="0"/>
              <a:t> 38 učenika</a:t>
            </a:r>
            <a:endParaRPr lang="hr-HR" sz="2500" b="1" u="sng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1F35387-3EE4-469F-A31B-8CDE81134F7E}"/>
              </a:ext>
            </a:extLst>
          </p:cNvPr>
          <p:cNvSpPr txBox="1"/>
          <p:nvPr/>
        </p:nvSpPr>
        <p:spPr>
          <a:xfrm>
            <a:off x="3480954" y="710474"/>
            <a:ext cx="708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i="1" dirty="0"/>
              <a:t>UČENICI PREMA RAZREDIMA</a:t>
            </a:r>
          </a:p>
        </p:txBody>
      </p:sp>
    </p:spTree>
    <p:extLst>
      <p:ext uri="{BB962C8B-B14F-4D97-AF65-F5344CB8AC3E}">
        <p14:creationId xmlns:p14="http://schemas.microsoft.com/office/powerpoint/2010/main" val="11329268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llection 492.1 Kb, Pencils | 960x720 pixels wide">
            <a:extLst>
              <a:ext uri="{FF2B5EF4-FFF2-40B4-BE49-F238E27FC236}">
                <a16:creationId xmlns:a16="http://schemas.microsoft.com/office/drawing/2014/main" id="{4A9E7D94-5025-4FFB-8906-53014EA4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15586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F78E21-6AF6-465C-AD86-82976415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i="1" dirty="0">
                <a:latin typeface="+mn-lt"/>
              </a:rPr>
              <a:t>SNALAZIŠ LI SE U VIRTUALNOJ UČIONICI?</a:t>
            </a:r>
          </a:p>
        </p:txBody>
      </p:sp>
      <p:pic>
        <p:nvPicPr>
          <p:cNvPr id="3074" name="Picture 2" descr="Forms response chart. Question title: SNALAZIŠ LI SE U VIRTUALNOJ UČIONICI?. Number of responses: 131 responses.">
            <a:extLst>
              <a:ext uri="{FF2B5EF4-FFF2-40B4-BE49-F238E27FC236}">
                <a16:creationId xmlns:a16="http://schemas.microsoft.com/office/drawing/2014/main" id="{C3EA812F-583B-4D17-8605-33571B93A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25478" r="29517" b="9291"/>
          <a:stretch/>
        </p:blipFill>
        <p:spPr bwMode="auto">
          <a:xfrm>
            <a:off x="1818729" y="1860196"/>
            <a:ext cx="6483928" cy="33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7BB4CAA-9045-47CC-B096-CAA63574D22F}"/>
              </a:ext>
            </a:extLst>
          </p:cNvPr>
          <p:cNvSpPr txBox="1"/>
          <p:nvPr/>
        </p:nvSpPr>
        <p:spPr>
          <a:xfrm>
            <a:off x="8442663" y="2040227"/>
            <a:ext cx="218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96,2% (126)</a:t>
            </a:r>
          </a:p>
          <a:p>
            <a:r>
              <a:rPr lang="hr-HR" sz="2000" dirty="0"/>
              <a:t>3,8% (5)</a:t>
            </a:r>
          </a:p>
        </p:txBody>
      </p:sp>
    </p:spTree>
    <p:extLst>
      <p:ext uri="{BB962C8B-B14F-4D97-AF65-F5344CB8AC3E}">
        <p14:creationId xmlns:p14="http://schemas.microsoft.com/office/powerpoint/2010/main" val="28034114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ction 492.1 Kb, Pencils | 960x720 pixels wide">
            <a:extLst>
              <a:ext uri="{FF2B5EF4-FFF2-40B4-BE49-F238E27FC236}">
                <a16:creationId xmlns:a16="http://schemas.microsoft.com/office/drawing/2014/main" id="{010F3A13-ACE2-46E3-B4B6-3A918135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120361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ms response chart. Question title: KAKO PRISTUPAŠ VIRTUALNOJ UČIONICI? OZNAČI SVE TOČNE ODGOVORE. . Number of responses: 131 responses.">
            <a:extLst>
              <a:ext uri="{FF2B5EF4-FFF2-40B4-BE49-F238E27FC236}">
                <a16:creationId xmlns:a16="http://schemas.microsoft.com/office/drawing/2014/main" id="{7A2D703C-B1AE-4383-8B1E-B05D13E64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r="4211" b="4909"/>
          <a:stretch/>
        </p:blipFill>
        <p:spPr bwMode="auto">
          <a:xfrm>
            <a:off x="1283876" y="2190750"/>
            <a:ext cx="9031699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DB1BD99-C71F-4B07-918C-4CF8FB3FAF32}"/>
              </a:ext>
            </a:extLst>
          </p:cNvPr>
          <p:cNvSpPr txBox="1"/>
          <p:nvPr/>
        </p:nvSpPr>
        <p:spPr>
          <a:xfrm>
            <a:off x="1719262" y="1074273"/>
            <a:ext cx="8753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/>
              <a:t>KAKO PRISTUPAŠ VIRTUALNOJ UČIONICI?</a:t>
            </a:r>
          </a:p>
        </p:txBody>
      </p:sp>
    </p:spTree>
    <p:extLst>
      <p:ext uri="{BB962C8B-B14F-4D97-AF65-F5344CB8AC3E}">
        <p14:creationId xmlns:p14="http://schemas.microsoft.com/office/powerpoint/2010/main" val="479655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llection 492.1 Kb, Pencils | 960x720 pixels wide">
            <a:extLst>
              <a:ext uri="{FF2B5EF4-FFF2-40B4-BE49-F238E27FC236}">
                <a16:creationId xmlns:a16="http://schemas.microsoft.com/office/drawing/2014/main" id="{ABD724B5-5FD1-4EB3-B4ED-4E5F4423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-222539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orms response chart. Question title: OZNAČI SVE VJEŠTINE U VIRTUALNOJ UČIONICI KOJE POSJEDUJEŠ. . Number of responses: 131 responses.">
            <a:extLst>
              <a:ext uri="{FF2B5EF4-FFF2-40B4-BE49-F238E27FC236}">
                <a16:creationId xmlns:a16="http://schemas.microsoft.com/office/drawing/2014/main" id="{0E28B9F8-A4FC-4FC1-A3AA-622F5BFEA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4" r="4187" b="7284"/>
          <a:stretch/>
        </p:blipFill>
        <p:spPr bwMode="auto">
          <a:xfrm>
            <a:off x="1433512" y="2103083"/>
            <a:ext cx="9470447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594CC5C-223F-4D56-BDA9-CF3822F3C13F}"/>
              </a:ext>
            </a:extLst>
          </p:cNvPr>
          <p:cNvSpPr txBox="1"/>
          <p:nvPr/>
        </p:nvSpPr>
        <p:spPr>
          <a:xfrm>
            <a:off x="1433512" y="550398"/>
            <a:ext cx="8753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/>
              <a:t>OZNAČI SVE VJEŠTINE U VIRTUALNOJ UČIONICI KOJE POSJEDUJEŠ?</a:t>
            </a:r>
          </a:p>
        </p:txBody>
      </p:sp>
    </p:spTree>
    <p:extLst>
      <p:ext uri="{BB962C8B-B14F-4D97-AF65-F5344CB8AC3E}">
        <p14:creationId xmlns:p14="http://schemas.microsoft.com/office/powerpoint/2010/main" val="9237168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llection 492.1 Kb, Pencils | 960x720 pixels wide">
            <a:extLst>
              <a:ext uri="{FF2B5EF4-FFF2-40B4-BE49-F238E27FC236}">
                <a16:creationId xmlns:a16="http://schemas.microsoft.com/office/drawing/2014/main" id="{3FAEE1A7-A109-4533-A6FA-DBC28E8A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15586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orms response chart. Question title: KOLIKO SATI DNEVNO NAJČEŠĆE PROVEDEŠ U VIRTUALNOJ UČIONICI?. Number of responses: 131 responses.">
            <a:extLst>
              <a:ext uri="{FF2B5EF4-FFF2-40B4-BE49-F238E27FC236}">
                <a16:creationId xmlns:a16="http://schemas.microsoft.com/office/drawing/2014/main" id="{9C59B172-7D40-449C-B411-A10D62987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0360" r="18449"/>
          <a:stretch/>
        </p:blipFill>
        <p:spPr bwMode="auto">
          <a:xfrm>
            <a:off x="921937" y="1776182"/>
            <a:ext cx="7724775" cy="408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81C7FB6-CC2C-4945-A324-1C4CA51D04AA}"/>
              </a:ext>
            </a:extLst>
          </p:cNvPr>
          <p:cNvSpPr txBox="1"/>
          <p:nvPr/>
        </p:nvSpPr>
        <p:spPr>
          <a:xfrm>
            <a:off x="1433512" y="550398"/>
            <a:ext cx="8753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/>
              <a:t>KOLIKO SATI DNEVNO PROVODIŠ U VIRTUALNOJ UČIONICI?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37FC675-590B-4CDC-8D66-F5795EC8705B}"/>
              </a:ext>
            </a:extLst>
          </p:cNvPr>
          <p:cNvSpPr txBox="1"/>
          <p:nvPr/>
        </p:nvSpPr>
        <p:spPr>
          <a:xfrm>
            <a:off x="8517986" y="2186570"/>
            <a:ext cx="2334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-  11.5% (15)</a:t>
            </a:r>
          </a:p>
          <a:p>
            <a:r>
              <a:rPr lang="hr-HR" sz="2000" dirty="0"/>
              <a:t>-  58% (76)</a:t>
            </a:r>
          </a:p>
          <a:p>
            <a:r>
              <a:rPr lang="hr-HR" sz="2000" dirty="0"/>
              <a:t>-  21,4% (28)</a:t>
            </a:r>
          </a:p>
          <a:p>
            <a:r>
              <a:rPr lang="hr-HR" sz="2000" dirty="0"/>
              <a:t>-  3,8% (5)</a:t>
            </a:r>
          </a:p>
          <a:p>
            <a:r>
              <a:rPr lang="hr-HR" sz="2000" dirty="0"/>
              <a:t>-  5,3 (7)</a:t>
            </a:r>
          </a:p>
        </p:txBody>
      </p:sp>
    </p:spTree>
    <p:extLst>
      <p:ext uri="{BB962C8B-B14F-4D97-AF65-F5344CB8AC3E}">
        <p14:creationId xmlns:p14="http://schemas.microsoft.com/office/powerpoint/2010/main" val="36458653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llection 492.1 Kb, Pencils | 960x720 pixels wide">
            <a:extLst>
              <a:ext uri="{FF2B5EF4-FFF2-40B4-BE49-F238E27FC236}">
                <a16:creationId xmlns:a16="http://schemas.microsoft.com/office/drawing/2014/main" id="{C975540B-D806-414C-8D0A-79DA2489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15586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orms response chart. Question title: IMAŠ LI PROBLEMA S PREGLEDAVANJEM NEKIH VRSTA SADRŽAJA NA SVOM UREĐAJU? OZNAČI SVE TOČNE ODGOVORE. . Number of responses: 131 responses.">
            <a:extLst>
              <a:ext uri="{FF2B5EF4-FFF2-40B4-BE49-F238E27FC236}">
                <a16:creationId xmlns:a16="http://schemas.microsoft.com/office/drawing/2014/main" id="{F5FD867E-DD66-42C4-9BC4-8453AFC8B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24888" r="7013"/>
          <a:stretch/>
        </p:blipFill>
        <p:spPr bwMode="auto">
          <a:xfrm>
            <a:off x="1762125" y="2660840"/>
            <a:ext cx="8353425" cy="34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807CC9C-28F8-4AB9-AD82-89BFB2274EB5}"/>
              </a:ext>
            </a:extLst>
          </p:cNvPr>
          <p:cNvSpPr txBox="1"/>
          <p:nvPr/>
        </p:nvSpPr>
        <p:spPr>
          <a:xfrm>
            <a:off x="800100" y="721848"/>
            <a:ext cx="10277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/>
              <a:t>IMAŠ LI PROBLEMA S PREGLEDAVANJEM NEKIH VRSTA SADRŽAJA NA SVOM UREĐAJU? MOŽEŠ OZNAČITI VIŠE ODGOVORA.</a:t>
            </a:r>
          </a:p>
        </p:txBody>
      </p:sp>
    </p:spTree>
    <p:extLst>
      <p:ext uri="{BB962C8B-B14F-4D97-AF65-F5344CB8AC3E}">
        <p14:creationId xmlns:p14="http://schemas.microsoft.com/office/powerpoint/2010/main" val="15331121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llection 492.1 Kb, Pencils | 960x720 pixels wide">
            <a:extLst>
              <a:ext uri="{FF2B5EF4-FFF2-40B4-BE49-F238E27FC236}">
                <a16:creationId xmlns:a16="http://schemas.microsoft.com/office/drawing/2014/main" id="{D6F26DC3-004F-4F80-AF02-9A5A6A3B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" y="0"/>
            <a:ext cx="12088091" cy="68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orms response chart. Question title: SMATRAŠ LI DA SU ZADAĆE U VIRTUALNOJ ZBORNICI PREZAHTJEVNE?. Number of responses: 131 responses.">
            <a:extLst>
              <a:ext uri="{FF2B5EF4-FFF2-40B4-BE49-F238E27FC236}">
                <a16:creationId xmlns:a16="http://schemas.microsoft.com/office/drawing/2014/main" id="{D50AF52B-FFFF-4170-A2E8-E18B82A0B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20926" r="6176" b="10047"/>
          <a:stretch/>
        </p:blipFill>
        <p:spPr bwMode="auto">
          <a:xfrm>
            <a:off x="1552575" y="2080435"/>
            <a:ext cx="8857940" cy="33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32B3C9A-5F8C-4EA4-B5D8-ACAFB269A2DC}"/>
              </a:ext>
            </a:extLst>
          </p:cNvPr>
          <p:cNvSpPr txBox="1"/>
          <p:nvPr/>
        </p:nvSpPr>
        <p:spPr>
          <a:xfrm>
            <a:off x="1433512" y="550398"/>
            <a:ext cx="8753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i="1" dirty="0"/>
              <a:t>SMATRAŠ LI DA SU ZADAĆE U VIRTUALNOJ ZBORNICI PREZAHTJEVNE?</a:t>
            </a:r>
          </a:p>
        </p:txBody>
      </p:sp>
    </p:spTree>
    <p:extLst>
      <p:ext uri="{BB962C8B-B14F-4D97-AF65-F5344CB8AC3E}">
        <p14:creationId xmlns:p14="http://schemas.microsoft.com/office/powerpoint/2010/main" val="26790777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375</Words>
  <Application>Microsoft Office PowerPoint</Application>
  <PresentationFormat>Široki zaslon</PresentationFormat>
  <Paragraphs>37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sustava Office</vt:lpstr>
      <vt:lpstr>ZADOVOLJSTVO ONLINE NASTAVOM </vt:lpstr>
      <vt:lpstr>PowerPoint prezentacija</vt:lpstr>
      <vt:lpstr>PowerPoint prezentacija</vt:lpstr>
      <vt:lpstr>SNALAZIŠ LI SE U VIRTUALNOJ UČIONICI?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 UČENIČKE PRESPEKTIVE – ZAKLJUČNO NA TEMELJU REZULTATA ANKETE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ONLINE NASTAVOM </dc:title>
  <dc:creator>Korisnik</dc:creator>
  <cp:lastModifiedBy>Korisnik</cp:lastModifiedBy>
  <cp:revision>20</cp:revision>
  <dcterms:created xsi:type="dcterms:W3CDTF">2020-04-02T11:22:14Z</dcterms:created>
  <dcterms:modified xsi:type="dcterms:W3CDTF">2020-04-03T11:54:26Z</dcterms:modified>
</cp:coreProperties>
</file>